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08" r:id="rId3"/>
    <p:sldId id="309" r:id="rId4"/>
    <p:sldId id="263" r:id="rId5"/>
    <p:sldId id="338" r:id="rId6"/>
    <p:sldId id="264" r:id="rId7"/>
    <p:sldId id="316" r:id="rId8"/>
    <p:sldId id="325" r:id="rId9"/>
    <p:sldId id="323" r:id="rId10"/>
    <p:sldId id="324" r:id="rId11"/>
    <p:sldId id="363" r:id="rId12"/>
    <p:sldId id="364" r:id="rId13"/>
    <p:sldId id="365" r:id="rId14"/>
    <p:sldId id="382" r:id="rId15"/>
    <p:sldId id="368" r:id="rId16"/>
    <p:sldId id="271" r:id="rId17"/>
    <p:sldId id="369" r:id="rId18"/>
    <p:sldId id="339" r:id="rId19"/>
    <p:sldId id="340" r:id="rId20"/>
    <p:sldId id="333" r:id="rId21"/>
    <p:sldId id="326" r:id="rId22"/>
    <p:sldId id="258" r:id="rId23"/>
    <p:sldId id="328" r:id="rId24"/>
    <p:sldId id="361" r:id="rId25"/>
    <p:sldId id="318" r:id="rId26"/>
    <p:sldId id="360" r:id="rId27"/>
    <p:sldId id="331" r:id="rId28"/>
    <p:sldId id="383" r:id="rId29"/>
    <p:sldId id="330" r:id="rId30"/>
    <p:sldId id="332" r:id="rId31"/>
    <p:sldId id="341" r:id="rId32"/>
    <p:sldId id="342" r:id="rId33"/>
    <p:sldId id="336" r:id="rId34"/>
    <p:sldId id="335" r:id="rId35"/>
    <p:sldId id="343" r:id="rId36"/>
    <p:sldId id="345" r:id="rId37"/>
    <p:sldId id="344" r:id="rId38"/>
    <p:sldId id="346" r:id="rId39"/>
    <p:sldId id="348" r:id="rId40"/>
    <p:sldId id="321" r:id="rId41"/>
    <p:sldId id="347" r:id="rId42"/>
    <p:sldId id="349" r:id="rId43"/>
    <p:sldId id="320" r:id="rId44"/>
    <p:sldId id="350" r:id="rId45"/>
    <p:sldId id="355" r:id="rId46"/>
    <p:sldId id="356" r:id="rId47"/>
    <p:sldId id="319" r:id="rId48"/>
    <p:sldId id="357" r:id="rId49"/>
    <p:sldId id="322" r:id="rId50"/>
    <p:sldId id="354" r:id="rId51"/>
    <p:sldId id="352" r:id="rId52"/>
    <p:sldId id="358" r:id="rId53"/>
    <p:sldId id="359" r:id="rId54"/>
    <p:sldId id="353" r:id="rId55"/>
    <p:sldId id="389" r:id="rId56"/>
    <p:sldId id="384" r:id="rId57"/>
    <p:sldId id="388" r:id="rId58"/>
    <p:sldId id="381" r:id="rId59"/>
    <p:sldId id="379" r:id="rId60"/>
    <p:sldId id="327" r:id="rId61"/>
    <p:sldId id="386" r:id="rId62"/>
    <p:sldId id="378" r:id="rId63"/>
    <p:sldId id="380" r:id="rId64"/>
    <p:sldId id="385" r:id="rId65"/>
    <p:sldId id="387" r:id="rId66"/>
    <p:sldId id="375" r:id="rId67"/>
    <p:sldId id="376" r:id="rId68"/>
    <p:sldId id="377" r:id="rId69"/>
    <p:sldId id="370" r:id="rId70"/>
    <p:sldId id="371" r:id="rId71"/>
    <p:sldId id="372" r:id="rId72"/>
    <p:sldId id="374" r:id="rId73"/>
    <p:sldId id="312" r:id="rId74"/>
    <p:sldId id="314" r:id="rId75"/>
    <p:sldId id="390" r:id="rId76"/>
  </p:sldIdLst>
  <p:sldSz cx="9144000" cy="6858000" type="screen4x3"/>
  <p:notesSz cx="6858000" cy="9077325"/>
  <p:custShowLst>
    <p:custShow name="Informacion" id="0">
      <p:sldLst>
        <p:sld r:id="rId4"/>
        <p:sld r:id="rId5"/>
        <p:sld r:id="rId6"/>
        <p:sld r:id="rId7"/>
      </p:sldLst>
    </p:custShow>
    <p:custShow name="Exteriores" id="1">
      <p:sldLst>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Lst>
    </p:custShow>
    <p:custShow name="Interiores" id="2">
      <p:sldLst>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Lst>
    </p:custShow>
    <p:custShow name="Jardin y Planos" id="3">
      <p:sldLst>
        <p:sld r:id="rId59"/>
        <p:sld r:id="rId60"/>
        <p:sld r:id="rId61"/>
        <p:sld r:id="rId63"/>
        <p:sld r:id="rId64"/>
        <p:sld r:id="rId74"/>
        <p:sld r:id="rId75"/>
      </p:sldLst>
    </p:custShow>
    <p:custShow name="Likin Juegos" id="4">
      <p:sldLst>
        <p:sld r:id="rId67"/>
        <p:sld r:id="rId68"/>
        <p:sld r:id="rId69"/>
        <p:sld r:id="rId70"/>
        <p:sld r:id="rId71"/>
        <p:sld r:id="rId72"/>
        <p:sld r:id="rId73"/>
      </p:sldLst>
    </p:custShow>
  </p:custShow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7" autoAdjust="0"/>
    <p:restoredTop sz="88216" autoAdjust="0"/>
  </p:normalViewPr>
  <p:slideViewPr>
    <p:cSldViewPr>
      <p:cViewPr varScale="1">
        <p:scale>
          <a:sx n="92" d="100"/>
          <a:sy n="92" d="100"/>
        </p:scale>
        <p:origin x="108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8F902E-D323-47A1-80FC-C9E0D7A04AC6}" type="slidenum">
              <a:rPr lang="en-US" altLang="en-US"/>
              <a:pPr>
                <a:defRPr/>
              </a:pPr>
              <a:t>‹Nr.›</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A15B521-CFAB-4B13-B6EB-A764643BC756}" type="slidenum">
              <a:rPr lang="en-US" altLang="en-US"/>
              <a:pPr>
                <a:defRPr/>
              </a:pPr>
              <a:t>‹Nr.›</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D797550-6860-471F-A6BA-8C0189EBF6B9}" type="slidenum">
              <a:rPr lang="en-US" altLang="en-US"/>
              <a:pPr>
                <a:defRPr/>
              </a:pPr>
              <a:t>‹Nr.›</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6F7A802-E3E5-4D0D-9251-CB3973068472}" type="slidenum">
              <a:rPr lang="en-US" altLang="en-US"/>
              <a:pPr>
                <a:defRPr/>
              </a:pPr>
              <a:t>‹Nr.›</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CC098BF-5027-47B8-9DB0-1C723A2329DD}" type="slidenum">
              <a:rPr lang="en-US" altLang="en-US"/>
              <a:pPr>
                <a:defRPr/>
              </a:pPr>
              <a:t>‹Nr.›</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BE9566FF-9FEF-4D1E-8644-68029578FB2D}" type="slidenum">
              <a:rPr lang="en-US" altLang="en-US"/>
              <a:pPr>
                <a:defRPr/>
              </a:pPr>
              <a:t>‹Nr.›</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5988FB-AC99-461A-A3F6-3B945FFCCC7C}" type="slidenum">
              <a:rPr lang="en-US" altLang="en-US"/>
              <a:pPr>
                <a:defRPr/>
              </a:pPr>
              <a:t>‹Nr.›</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2774344-3965-4061-AEA9-35CAF171DAF4}" type="slidenum">
              <a:rPr lang="en-US" altLang="en-US"/>
              <a:pPr>
                <a:defRPr/>
              </a:pPr>
              <a:t>‹Nr.›</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969FEAB-8822-4A9C-B80C-2D23F3C9A630}" type="slidenum">
              <a:rPr lang="en-US" altLang="en-US"/>
              <a:pPr>
                <a:defRPr/>
              </a:pPr>
              <a:t>‹Nr.›</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E632133-2CD3-4399-AA96-4CC742E1AEB1}" type="slidenum">
              <a:rPr lang="en-US" altLang="en-US"/>
              <a:pPr>
                <a:defRPr/>
              </a:pPr>
              <a:t>‹Nr.›</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000B8DE-F84D-4966-986B-CCF6BD21871D}" type="slidenum">
              <a:rPr lang="en-US" altLang="en-US"/>
              <a:pPr>
                <a:defRPr/>
              </a:pPr>
              <a:t>‹Nr.›</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A9D1883A-DB1E-4F89-816C-8AE58E3F9B48}" type="slidenum">
              <a:rPr lang="en-US" altLang="en-US"/>
              <a:pPr>
                <a:defRPr/>
              </a:pPr>
              <a:t>‹Nr.›</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D00B2C-3CB1-4BA7-A9E2-4175816A4D24}" type="slidenum">
              <a:rPr lang="en-US" altLang="en-US"/>
              <a:pPr>
                <a:defRPr/>
              </a:pPr>
              <a:t>‹Nr.›</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8C49F84-1789-4E7A-8A19-81407BCEC0EF}" type="slidenum">
              <a:rPr lang="en-US" altLang="en-US"/>
              <a:pPr>
                <a:defRPr/>
              </a:pPr>
              <a:t>‹Nr.›</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mn-cs"/>
              </a:defRPr>
            </a:lvl1pPr>
          </a:lstStyle>
          <a:p>
            <a:pPr>
              <a:defRPr/>
            </a:pPr>
            <a:fld id="{DA6FE668-7D98-4D22-BDD2-9EA34DA06210}" type="slidenum">
              <a:rPr lang="en-US" altLang="en-US"/>
              <a:pPr>
                <a:defRPr/>
              </a:pPr>
              <a:t>‹Nr.›</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2.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 Target="slide73.xm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 Type="http://schemas.openxmlformats.org/officeDocument/2006/relationships/themeOverride" Target="../theme/themeOverride2.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 Id="rId3"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 Id="rId3"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eg"/><Relationship Id="rId3" Type="http://schemas.openxmlformats.org/officeDocument/2006/relationships/image" Target="../media/image5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jpeg"/><Relationship Id="rId3" Type="http://schemas.openxmlformats.org/officeDocument/2006/relationships/image" Target="../media/image5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xml"/><Relationship Id="rId3" Type="http://schemas.openxmlformats.org/officeDocument/2006/relationships/image" Target="../media/image8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xml"/><Relationship Id="rId3"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9999"/>
        </a:solidFill>
        <a:effectLst/>
      </p:bgPr>
    </p:bg>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301477" y="116632"/>
            <a:ext cx="6480720" cy="646112"/>
          </a:xfrm>
          <a:prstGeom prst="rect">
            <a:avLst/>
          </a:prstGeom>
          <a:solidFill>
            <a:srgbClr val="FFCC00"/>
          </a:solidFill>
          <a:ln w="28575">
            <a:solidFill>
              <a:srgbClr val="C00000"/>
            </a:solidFill>
            <a:miter lim="800000"/>
            <a:headEnd/>
            <a:tailEnd/>
          </a:ln>
          <a:effectLst>
            <a:innerShdw blurRad="190500">
              <a:prstClr val="black"/>
            </a:inn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s-GT" altLang="en-US" sz="3600" b="1" dirty="0">
                <a:solidFill>
                  <a:srgbClr val="C00000"/>
                </a:solidFill>
                <a:latin typeface="Lucida Handwriting" panose="03010101010101010101" pitchFamily="66" charset="0"/>
                <a:cs typeface="+mn-cs"/>
              </a:rPr>
              <a:t>CASA EN LIKÍN III</a:t>
            </a:r>
            <a:endParaRPr lang="en-US" altLang="en-US" sz="3600" b="1" dirty="0">
              <a:solidFill>
                <a:srgbClr val="C00000"/>
              </a:solidFill>
              <a:latin typeface="Lucida Handwriting" panose="03010101010101010101" pitchFamily="66" charset="0"/>
              <a:cs typeface="+mn-cs"/>
            </a:endParaRPr>
          </a:p>
        </p:txBody>
      </p:sp>
      <p:pic>
        <p:nvPicPr>
          <p:cNvPr id="1026" name="Picture 2" descr="C:\Users\PC\Documents\Mis archivos recibidos\IMG-20180712-WA0024.jpg"/>
          <p:cNvPicPr>
            <a:picLocks noGrp="1" noChangeAspect="1" noChangeArrowheads="1"/>
          </p:cNvPicPr>
          <p:nvPr>
            <p:ph/>
          </p:nvPr>
        </p:nvPicPr>
        <p:blipFill>
          <a:blip r:embed="rId3"/>
          <a:srcRect/>
          <a:stretch>
            <a:fillRect/>
          </a:stretch>
        </p:blipFill>
        <p:spPr bwMode="auto">
          <a:xfrm>
            <a:off x="2857488" y="785794"/>
            <a:ext cx="3357586" cy="6014458"/>
          </a:xfrm>
          <a:prstGeom prst="rect">
            <a:avLst/>
          </a:prstGeom>
          <a:noFill/>
        </p:spPr>
      </p:pic>
    </p:spTree>
  </p:cSld>
  <p:clrMapOvr>
    <a:overrideClrMapping bg1="lt1" tx1="dk1" bg2="lt2" tx2="dk2" accent1="accent1" accent2="accent2" accent3="accent3" accent4="accent4" accent5="accent5" accent6="accent6" hlink="hlink" folHlink="folHlink"/>
  </p:clrMapOvr>
  <p:transition advTm="4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0"/>
            <a:ext cx="8229600" cy="765175"/>
          </a:xfrm>
        </p:spPr>
        <p:txBody>
          <a:bodyPr/>
          <a:lstStyle/>
          <a:p>
            <a:pPr eaLnBrk="1" hangingPunct="1"/>
            <a:r>
              <a:rPr lang="es-GT" altLang="en-US" sz="3200" smtClean="0">
                <a:solidFill>
                  <a:srgbClr val="FFFF99"/>
                </a:solidFill>
              </a:rPr>
              <a:t>RANCHO PRINCIPAL</a:t>
            </a:r>
            <a:endParaRPr lang="es-GT" altLang="en-US" sz="3200" smtClean="0"/>
          </a:p>
        </p:txBody>
      </p:sp>
      <p:pic>
        <p:nvPicPr>
          <p:cNvPr id="5123" name="Picture 3" descr="C:\Users\PC\Documents\Mis archivos recibidos\IMG-20180712-WA0029.jpg"/>
          <p:cNvPicPr>
            <a:picLocks noGrp="1" noChangeAspect="1" noChangeArrowheads="1"/>
          </p:cNvPicPr>
          <p:nvPr>
            <p:ph idx="1"/>
          </p:nvPr>
        </p:nvPicPr>
        <p:blipFill>
          <a:blip r:embed="rId2"/>
          <a:srcRect/>
          <a:stretch>
            <a:fillRect/>
          </a:stretch>
        </p:blipFill>
        <p:spPr bwMode="auto">
          <a:xfrm>
            <a:off x="642910" y="1357298"/>
            <a:ext cx="7956407" cy="450059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15888"/>
            <a:ext cx="8229600" cy="792162"/>
          </a:xfrm>
        </p:spPr>
        <p:txBody>
          <a:bodyPr/>
          <a:lstStyle/>
          <a:p>
            <a:r>
              <a:rPr lang="es-GT" altLang="en-US" sz="3200" smtClean="0"/>
              <a:t>BAR Y COMEDOR EN RANCHO</a:t>
            </a:r>
            <a:endParaRPr lang="en-US" altLang="en-US" sz="3200" smtClean="0"/>
          </a:p>
        </p:txBody>
      </p:sp>
      <p:pic>
        <p:nvPicPr>
          <p:cNvPr id="6148" name="Picture 4" descr="C:\Users\PC\Documents\Mis archivos recibidos\IMG-20180712-WA0045.jpg"/>
          <p:cNvPicPr>
            <a:picLocks noGrp="1" noChangeAspect="1" noChangeArrowheads="1"/>
          </p:cNvPicPr>
          <p:nvPr>
            <p:ph idx="1"/>
          </p:nvPr>
        </p:nvPicPr>
        <p:blipFill>
          <a:blip r:embed="rId2"/>
          <a:srcRect/>
          <a:stretch>
            <a:fillRect/>
          </a:stretch>
        </p:blipFill>
        <p:spPr bwMode="auto">
          <a:xfrm>
            <a:off x="622377" y="1285860"/>
            <a:ext cx="7950151" cy="450059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9388" y="0"/>
            <a:ext cx="8856662" cy="908050"/>
          </a:xfrm>
        </p:spPr>
        <p:txBody>
          <a:bodyPr/>
          <a:lstStyle/>
          <a:p>
            <a:r>
              <a:rPr lang="es-GT" altLang="en-US" sz="3200" smtClean="0"/>
              <a:t>BAR, COMEDOR Y SALA EN RANCHO</a:t>
            </a:r>
            <a:endParaRPr lang="en-US" altLang="en-US" sz="3200" smtClean="0"/>
          </a:p>
        </p:txBody>
      </p:sp>
      <p:pic>
        <p:nvPicPr>
          <p:cNvPr id="14339" name="Picture 3" descr="C:\Users\PC\Documents\Mis archivos recibidos\IMG-20180712-WA0043.jpg"/>
          <p:cNvPicPr>
            <a:picLocks noGrp="1" noChangeAspect="1" noChangeArrowheads="1"/>
          </p:cNvPicPr>
          <p:nvPr>
            <p:ph idx="1"/>
          </p:nvPr>
        </p:nvPicPr>
        <p:blipFill>
          <a:blip r:embed="rId2"/>
          <a:srcRect/>
          <a:stretch>
            <a:fillRect/>
          </a:stretch>
        </p:blipFill>
        <p:spPr bwMode="auto">
          <a:xfrm>
            <a:off x="857224" y="1000108"/>
            <a:ext cx="7500990" cy="520763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15888"/>
            <a:ext cx="8229600" cy="720725"/>
          </a:xfrm>
        </p:spPr>
        <p:txBody>
          <a:bodyPr/>
          <a:lstStyle/>
          <a:p>
            <a:r>
              <a:rPr lang="es-GT" altLang="en-US" sz="3200" smtClean="0"/>
              <a:t>BAR HACIA COMEDOR Y PISCINA</a:t>
            </a:r>
            <a:endParaRPr lang="en-US" altLang="en-US" sz="3200" smtClean="0"/>
          </a:p>
        </p:txBody>
      </p:sp>
      <p:pic>
        <p:nvPicPr>
          <p:cNvPr id="7170" name="Picture 2" descr="C:\Users\PC\Documents\Mis archivos recibidos\IMG-20180712-WA0030.jpg"/>
          <p:cNvPicPr>
            <a:picLocks noGrp="1" noChangeAspect="1" noChangeArrowheads="1"/>
          </p:cNvPicPr>
          <p:nvPr>
            <p:ph idx="1"/>
          </p:nvPr>
        </p:nvPicPr>
        <p:blipFill>
          <a:blip r:embed="rId2"/>
          <a:srcRect/>
          <a:stretch>
            <a:fillRect/>
          </a:stretch>
        </p:blipFill>
        <p:spPr bwMode="auto">
          <a:xfrm>
            <a:off x="714348" y="1357298"/>
            <a:ext cx="7977101" cy="450059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15888"/>
            <a:ext cx="8229600" cy="792162"/>
          </a:xfrm>
        </p:spPr>
        <p:txBody>
          <a:bodyPr/>
          <a:lstStyle/>
          <a:p>
            <a:r>
              <a:rPr lang="es-GT" altLang="en-US" sz="3200" smtClean="0"/>
              <a:t>BAR HACIA COMEDOR Y PISCINA</a:t>
            </a:r>
            <a:endParaRPr lang="en-US" altLang="en-US" sz="3200" smtClean="0"/>
          </a:p>
        </p:txBody>
      </p:sp>
      <p:pic>
        <p:nvPicPr>
          <p:cNvPr id="16387" name="Picture 2" descr="C:\Users\PC\Desktop\Likin fotos presentacion\20170524_11045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42938" y="785813"/>
            <a:ext cx="7858125" cy="5894387"/>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00013"/>
            <a:ext cx="8229600" cy="1008063"/>
          </a:xfrm>
        </p:spPr>
        <p:txBody>
          <a:bodyPr/>
          <a:lstStyle/>
          <a:p>
            <a:r>
              <a:rPr lang="es-GT" altLang="en-US" sz="3200" smtClean="0"/>
              <a:t>PISCINA HACIA BARRA DE BAR</a:t>
            </a:r>
            <a:endParaRPr lang="en-US" altLang="en-US" sz="3200" smtClean="0"/>
          </a:p>
        </p:txBody>
      </p:sp>
      <p:pic>
        <p:nvPicPr>
          <p:cNvPr id="17411" name="Picture 2" descr="C:\Users\PC\Desktop\Likin fotos presentacion\20170524_1234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 y="750888"/>
            <a:ext cx="7858125" cy="5892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36513" y="-17463"/>
            <a:ext cx="9217026" cy="771526"/>
          </a:xfrm>
        </p:spPr>
        <p:txBody>
          <a:bodyPr/>
          <a:lstStyle/>
          <a:p>
            <a:pPr eaLnBrk="1" hangingPunct="1"/>
            <a:r>
              <a:rPr lang="es-GT" altLang="en-US" sz="3200" smtClean="0"/>
              <a:t>BAR: TOP CON LAVACOPAS y BACKGAMMON</a:t>
            </a:r>
            <a:endParaRPr lang="en-US" altLang="en-US" sz="3200" smtClean="0"/>
          </a:p>
        </p:txBody>
      </p:sp>
      <p:pic>
        <p:nvPicPr>
          <p:cNvPr id="18435"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754063"/>
            <a:ext cx="4321175" cy="5843587"/>
          </a:xfrm>
          <a:prstGeom prst="rect">
            <a:avLst/>
          </a:prstGeom>
          <a:noFill/>
          <a:ln w="9525">
            <a:noFill/>
            <a:miter lim="800000"/>
            <a:headEnd/>
            <a:tailEnd/>
          </a:ln>
        </p:spPr>
      </p:pic>
      <p:pic>
        <p:nvPicPr>
          <p:cNvPr id="1843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3913" y="754063"/>
            <a:ext cx="4381500" cy="5843587"/>
          </a:xfrm>
          <a:prstGeom prst="rect">
            <a:avLst/>
          </a:prstGeom>
          <a:noFill/>
          <a:ln w="9525">
            <a:noFill/>
            <a:miter lim="800000"/>
            <a:headEnd/>
            <a:tailEnd/>
          </a:ln>
        </p:spPr>
      </p:pic>
    </p:spTree>
  </p:cSld>
  <p:clrMapOvr>
    <a:masterClrMapping/>
  </p:clrMapOvr>
  <p:transition spd="slow" advClick="0" advTm="4000">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4925" y="44450"/>
            <a:ext cx="9001125" cy="863600"/>
          </a:xfrm>
        </p:spPr>
        <p:txBody>
          <a:bodyPr/>
          <a:lstStyle/>
          <a:p>
            <a:r>
              <a:rPr lang="es-GT" altLang="en-US" sz="2800" smtClean="0"/>
              <a:t>BAR EN RANCHO: PUERTAS DE MUEBLE Y PISO DE MADERA EN AREA HÚMEDA</a:t>
            </a:r>
            <a:endParaRPr lang="en-US" altLang="en-US" sz="2800" smtClean="0"/>
          </a:p>
        </p:txBody>
      </p:sp>
      <p:pic>
        <p:nvPicPr>
          <p:cNvPr id="1945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981075"/>
            <a:ext cx="8229600" cy="572611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2875" y="-14288"/>
            <a:ext cx="8929688" cy="692151"/>
          </a:xfrm>
        </p:spPr>
        <p:txBody>
          <a:bodyPr/>
          <a:lstStyle/>
          <a:p>
            <a:r>
              <a:rPr lang="en-US" altLang="en-US" sz="2400" smtClean="0"/>
              <a:t>DECK DE MADERA TRATADA JUNTO AL MANGLE Y CANAL</a:t>
            </a:r>
          </a:p>
        </p:txBody>
      </p:sp>
      <p:pic>
        <p:nvPicPr>
          <p:cNvPr id="5" name="Picture 2" descr="C:\Users\PC\Desktop\Likin fotos presentacion\20170524_11065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03573" y="928670"/>
            <a:ext cx="7240327" cy="5429288"/>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9388" y="44450"/>
            <a:ext cx="8856662" cy="720725"/>
          </a:xfrm>
        </p:spPr>
        <p:txBody>
          <a:bodyPr/>
          <a:lstStyle/>
          <a:p>
            <a:r>
              <a:rPr lang="en-US" altLang="en-US" sz="2400" smtClean="0"/>
              <a:t>DECK DE MADERA TRATADA JUNTO AL MANGLE Y CANAL</a:t>
            </a:r>
          </a:p>
        </p:txBody>
      </p:sp>
      <p:pic>
        <p:nvPicPr>
          <p:cNvPr id="21507" name="Picture 2" descr="C:\Users\PC\Desktop\Likin fotos presentacion\20170524_11073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42938" y="714375"/>
            <a:ext cx="7858125" cy="589438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9999"/>
        </a:solidFill>
        <a:effectLst/>
      </p:bgPr>
    </p:bg>
    <p:spTree>
      <p:nvGrpSpPr>
        <p:cNvPr id="1" name=""/>
        <p:cNvGrpSpPr/>
        <p:nvPr/>
      </p:nvGrpSpPr>
      <p:grpSpPr>
        <a:xfrm>
          <a:off x="0" y="0"/>
          <a:ext cx="0" cy="0"/>
          <a:chOff x="0" y="0"/>
          <a:chExt cx="0" cy="0"/>
        </a:xfrm>
      </p:grpSpPr>
      <p:sp>
        <p:nvSpPr>
          <p:cNvPr id="3074" name="Text Box 8">
            <a:hlinkClick r:id="" action="ppaction://customshow?id=0&amp;return=true"/>
          </p:cNvPr>
          <p:cNvSpPr txBox="1">
            <a:spLocks noChangeArrowheads="1"/>
          </p:cNvSpPr>
          <p:nvPr/>
        </p:nvSpPr>
        <p:spPr bwMode="auto">
          <a:xfrm>
            <a:off x="3435350" y="1671638"/>
            <a:ext cx="5400675" cy="461962"/>
          </a:xfrm>
          <a:prstGeom prst="rect">
            <a:avLst/>
          </a:prstGeom>
          <a:solidFill>
            <a:srgbClr val="FFCC00"/>
          </a:solidFill>
          <a:ln w="9525">
            <a:noFill/>
            <a:miter lim="800000"/>
            <a:headEnd/>
            <a:tailEnd/>
          </a:ln>
          <a:effectLst>
            <a:outerShdw blurRad="107950" dist="12700" dir="5400000" algn="ctr">
              <a:srgbClr val="000000"/>
            </a:outerShdw>
            <a:reflection endPos="0" dist="50800" dir="5400000" sy="-100000" algn="bl" rotWithShape="0"/>
            <a:softEdge rad="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s-GT" altLang="en-US" sz="2400" b="1" dirty="0">
                <a:solidFill>
                  <a:srgbClr val="C00000"/>
                </a:solidFill>
                <a:cs typeface="+mn-cs"/>
              </a:rPr>
              <a:t>Información de la Propiedad</a:t>
            </a:r>
            <a:endParaRPr lang="en-US" altLang="en-US" sz="2400" b="1" dirty="0">
              <a:solidFill>
                <a:srgbClr val="C00000"/>
              </a:solidFill>
              <a:cs typeface="+mn-cs"/>
            </a:endParaRPr>
          </a:p>
        </p:txBody>
      </p:sp>
      <p:sp>
        <p:nvSpPr>
          <p:cNvPr id="3075" name="Rectangle 15"/>
          <p:cNvSpPr>
            <a:spLocks noChangeArrowheads="1"/>
          </p:cNvSpPr>
          <p:nvPr/>
        </p:nvSpPr>
        <p:spPr bwMode="auto">
          <a:xfrm>
            <a:off x="684213" y="1306513"/>
            <a:ext cx="2592387" cy="5362575"/>
          </a:xfrm>
          <a:prstGeom prst="rect">
            <a:avLst/>
          </a:prstGeom>
          <a:solidFill>
            <a:srgbClr val="FFCC00"/>
          </a:solidFill>
          <a:ln w="9525">
            <a:noFill/>
            <a:miter lim="800000"/>
            <a:headEnd/>
            <a:tailEnd/>
          </a:ln>
        </p:spPr>
        <p:txBody>
          <a:bodyPr wrap="none" anchor="ctr"/>
          <a:lstStyle/>
          <a:p>
            <a:endParaRPr lang="es-GT" altLang="en-US"/>
          </a:p>
        </p:txBody>
      </p:sp>
      <p:pic>
        <p:nvPicPr>
          <p:cNvPr id="3078" name="Picture 19" descr="RCañada3DormPBaja">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8675" y="4605338"/>
            <a:ext cx="2303463" cy="8191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3079" name="Text Box 8">
            <a:hlinkClick r:id="" action="ppaction://customshow?id=1&amp;return=true"/>
          </p:cNvPr>
          <p:cNvSpPr txBox="1">
            <a:spLocks noChangeArrowheads="1"/>
          </p:cNvSpPr>
          <p:nvPr/>
        </p:nvSpPr>
        <p:spPr bwMode="auto">
          <a:xfrm>
            <a:off x="3419475" y="2638425"/>
            <a:ext cx="5400675" cy="460375"/>
          </a:xfrm>
          <a:prstGeom prst="rect">
            <a:avLst/>
          </a:prstGeom>
          <a:solidFill>
            <a:srgbClr val="FFCC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s-GT" altLang="en-US" sz="2400" b="1">
                <a:solidFill>
                  <a:srgbClr val="C00000"/>
                </a:solidFill>
                <a:cs typeface="+mn-cs"/>
              </a:rPr>
              <a:t>Exteriores: Rancho, Piscinas, Otros</a:t>
            </a:r>
            <a:endParaRPr lang="en-US" altLang="en-US" sz="2400" b="1">
              <a:solidFill>
                <a:srgbClr val="C00000"/>
              </a:solidFill>
              <a:cs typeface="+mn-cs"/>
            </a:endParaRPr>
          </a:p>
        </p:txBody>
      </p:sp>
      <p:sp>
        <p:nvSpPr>
          <p:cNvPr id="3081" name="Text Box 8">
            <a:hlinkClick r:id="" action="ppaction://customshow?id=4&amp;return=true"/>
          </p:cNvPr>
          <p:cNvSpPr txBox="1">
            <a:spLocks noChangeArrowheads="1"/>
          </p:cNvSpPr>
          <p:nvPr/>
        </p:nvSpPr>
        <p:spPr bwMode="auto">
          <a:xfrm>
            <a:off x="3414713" y="5805488"/>
            <a:ext cx="5467350" cy="461962"/>
          </a:xfrm>
          <a:prstGeom prst="rect">
            <a:avLst/>
          </a:prstGeom>
          <a:solidFill>
            <a:srgbClr val="FFCC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s-GT" altLang="en-US" sz="2400" b="1">
                <a:solidFill>
                  <a:srgbClr val="C00000"/>
                </a:solidFill>
                <a:cs typeface="+mn-cs"/>
              </a:rPr>
              <a:t>Likín - Areas de Juego </a:t>
            </a:r>
            <a:endParaRPr lang="en-US" altLang="en-US" sz="2400" b="1">
              <a:solidFill>
                <a:srgbClr val="C00000"/>
              </a:solidFill>
              <a:cs typeface="+mn-cs"/>
            </a:endParaRPr>
          </a:p>
        </p:txBody>
      </p:sp>
      <p:sp>
        <p:nvSpPr>
          <p:cNvPr id="3082" name="Text Box 8">
            <a:hlinkClick r:id="" action="ppaction://customshow?id=3&amp;return=true"/>
          </p:cNvPr>
          <p:cNvSpPr txBox="1">
            <a:spLocks noChangeArrowheads="1"/>
          </p:cNvSpPr>
          <p:nvPr/>
        </p:nvSpPr>
        <p:spPr bwMode="auto">
          <a:xfrm>
            <a:off x="3419475" y="4840288"/>
            <a:ext cx="5462588" cy="460375"/>
          </a:xfrm>
          <a:prstGeom prst="rect">
            <a:avLst/>
          </a:prstGeom>
          <a:solidFill>
            <a:srgbClr val="FFCC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s-GT" altLang="en-US" sz="2400" b="1" dirty="0">
                <a:solidFill>
                  <a:srgbClr val="C00000"/>
                </a:solidFill>
                <a:cs typeface="+mn-cs"/>
              </a:rPr>
              <a:t>Jardín y Planos </a:t>
            </a:r>
            <a:endParaRPr lang="en-US" altLang="en-US" sz="2400" b="1" dirty="0">
              <a:solidFill>
                <a:srgbClr val="C00000"/>
              </a:solidFill>
              <a:cs typeface="+mn-cs"/>
            </a:endParaRPr>
          </a:p>
        </p:txBody>
      </p:sp>
      <p:sp>
        <p:nvSpPr>
          <p:cNvPr id="3083" name="Text Box 8">
            <a:hlinkClick r:id="" action="ppaction://customshow?id=2&amp;return=true"/>
          </p:cNvPr>
          <p:cNvSpPr txBox="1">
            <a:spLocks noChangeArrowheads="1"/>
          </p:cNvSpPr>
          <p:nvPr/>
        </p:nvSpPr>
        <p:spPr bwMode="auto">
          <a:xfrm>
            <a:off x="3419475" y="3573463"/>
            <a:ext cx="5462588" cy="830262"/>
          </a:xfrm>
          <a:prstGeom prst="rect">
            <a:avLst/>
          </a:prstGeom>
          <a:solidFill>
            <a:srgbClr val="FFCC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s-GT" altLang="en-US" sz="2400" b="1" dirty="0">
                <a:solidFill>
                  <a:srgbClr val="C00000"/>
                </a:solidFill>
                <a:cs typeface="+mn-cs"/>
              </a:rPr>
              <a:t>Interiores: Dormitorios, Sala, Comedor, Cocina</a:t>
            </a:r>
            <a:endParaRPr lang="en-US" altLang="en-US" sz="2400" b="1" dirty="0">
              <a:solidFill>
                <a:srgbClr val="C00000"/>
              </a:solidFill>
              <a:cs typeface="+mn-cs"/>
            </a:endParaRPr>
          </a:p>
        </p:txBody>
      </p:sp>
      <p:pic>
        <p:nvPicPr>
          <p:cNvPr id="3084"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2963" y="5589588"/>
            <a:ext cx="1247775" cy="93503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pic>
        <p:nvPicPr>
          <p:cNvPr id="3085" name="Picture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51050" y="5589588"/>
            <a:ext cx="1103313" cy="93503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3086" name="Text Box 8"/>
          <p:cNvSpPr txBox="1">
            <a:spLocks noChangeArrowheads="1"/>
          </p:cNvSpPr>
          <p:nvPr/>
        </p:nvSpPr>
        <p:spPr bwMode="auto">
          <a:xfrm>
            <a:off x="1547665" y="322263"/>
            <a:ext cx="6480720" cy="646112"/>
          </a:xfrm>
          <a:prstGeom prst="rect">
            <a:avLst/>
          </a:prstGeom>
          <a:solidFill>
            <a:srgbClr val="FFCC00"/>
          </a:solidFill>
          <a:ln w="28575">
            <a:solidFill>
              <a:srgbClr val="C00000"/>
            </a:solidFill>
            <a:miter lim="800000"/>
            <a:headEnd/>
            <a:tailEnd/>
          </a:ln>
          <a:effectLst>
            <a:innerShdw blurRad="190500">
              <a:prstClr val="black"/>
            </a:inn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s-GT" altLang="en-US" sz="3600" b="1" dirty="0">
                <a:solidFill>
                  <a:srgbClr val="C00000"/>
                </a:solidFill>
                <a:latin typeface="Lucida Handwriting" panose="03010101010101010101" pitchFamily="66" charset="0"/>
                <a:cs typeface="+mn-cs"/>
              </a:rPr>
              <a:t>CASA EN LIKÍN III</a:t>
            </a:r>
            <a:endParaRPr lang="en-US" altLang="en-US" sz="3600" b="1" dirty="0">
              <a:solidFill>
                <a:srgbClr val="C00000"/>
              </a:solidFill>
              <a:latin typeface="Lucida Handwriting" panose="03010101010101010101" pitchFamily="66" charset="0"/>
              <a:cs typeface="+mn-cs"/>
            </a:endParaRPr>
          </a:p>
        </p:txBody>
      </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flipV="1">
            <a:off x="820618" y="3525838"/>
            <a:ext cx="2319575" cy="8447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8607" y="2521899"/>
            <a:ext cx="2281036" cy="8350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3037" y="1449160"/>
            <a:ext cx="2287156" cy="9282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9388" y="115888"/>
            <a:ext cx="8802687" cy="1009650"/>
          </a:xfrm>
        </p:spPr>
        <p:txBody>
          <a:bodyPr/>
          <a:lstStyle/>
          <a:p>
            <a:pPr eaLnBrk="1" hangingPunct="1"/>
            <a:r>
              <a:rPr lang="es-GT" altLang="en-US" sz="3200" smtClean="0"/>
              <a:t>PISCINA-BAR CON BANCOS EN EL AGUA Y ASIENTO CORRIDO CON SALIDAS DE AIRE</a:t>
            </a:r>
            <a:endParaRPr lang="es-GT" altLang="en-US" smtClean="0"/>
          </a:p>
        </p:txBody>
      </p:sp>
      <p:pic>
        <p:nvPicPr>
          <p:cNvPr id="22532" name="Picture 4" descr="C:\Users\PC\Desktop\likin rancho 2017\Fotos likin 2018\IMG_20180112_153523.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57667" y="1600200"/>
            <a:ext cx="8028665" cy="452596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836613"/>
          </a:xfrm>
        </p:spPr>
        <p:txBody>
          <a:bodyPr/>
          <a:lstStyle/>
          <a:p>
            <a:pPr eaLnBrk="1" hangingPunct="1"/>
            <a:r>
              <a:rPr lang="es-GT" altLang="en-US" sz="2800" smtClean="0"/>
              <a:t>CANAL DE CONEXIÓN ENTRE PISCINA-BAR Y PISCINA PRINCIPAL Y JACUZZI ANEXO</a:t>
            </a:r>
          </a:p>
        </p:txBody>
      </p:sp>
      <p:pic>
        <p:nvPicPr>
          <p:cNvPr id="23555" name="Picture 2" descr="C:\Users\PC\Desktop\Likin fotos presentacion\20170524_111114.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42938" y="857250"/>
            <a:ext cx="7858125" cy="589438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115888"/>
            <a:ext cx="9036050" cy="504825"/>
          </a:xfrm>
        </p:spPr>
        <p:txBody>
          <a:bodyPr/>
          <a:lstStyle/>
          <a:p>
            <a:pPr eaLnBrk="1" hangingPunct="1"/>
            <a:r>
              <a:rPr lang="es-GT" altLang="en-US" sz="2800" smtClean="0"/>
              <a:t>PISCINA PRINCIPAL Y RANCHO CENTRAL DE CASA</a:t>
            </a:r>
            <a:endParaRPr lang="en-US" altLang="en-US" sz="2800" smtClean="0"/>
          </a:p>
        </p:txBody>
      </p:sp>
      <p:pic>
        <p:nvPicPr>
          <p:cNvPr id="24579" name="Picture 2" descr="C:\Users\PC\Desktop\Likin fotos presentacion\20170524_11144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90563" y="714375"/>
            <a:ext cx="7810500" cy="5857875"/>
          </a:xfrm>
        </p:spPr>
      </p:pic>
    </p:spTree>
  </p:cSld>
  <p:clrMapOvr>
    <a:masterClrMapping/>
  </p:clrMapOvr>
  <p:transition spd="med" advClick="0" advTm="4000">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4925" y="44450"/>
            <a:ext cx="9074150" cy="720725"/>
          </a:xfrm>
        </p:spPr>
        <p:txBody>
          <a:bodyPr/>
          <a:lstStyle/>
          <a:p>
            <a:pPr eaLnBrk="1" hangingPunct="1"/>
            <a:r>
              <a:rPr lang="es-GT" altLang="en-US" sz="3200" smtClean="0"/>
              <a:t>EXTERIOR DE MÓDULO DE DORMITORIOS</a:t>
            </a:r>
          </a:p>
        </p:txBody>
      </p:sp>
      <p:pic>
        <p:nvPicPr>
          <p:cNvPr id="25603" name="Picture 2" descr="C:\Users\PC\Desktop\Likin fotos presentacion\20170524_11154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42938" y="714375"/>
            <a:ext cx="7929562" cy="594677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44450"/>
            <a:ext cx="8964613" cy="647700"/>
          </a:xfrm>
        </p:spPr>
        <p:txBody>
          <a:bodyPr/>
          <a:lstStyle/>
          <a:p>
            <a:r>
              <a:rPr lang="es-GT" altLang="en-US" sz="3200" smtClean="0"/>
              <a:t>TERRAZA Y CHURRASQUERA</a:t>
            </a:r>
            <a:endParaRPr lang="en-US" altLang="en-US" sz="3200" smtClean="0"/>
          </a:p>
        </p:txBody>
      </p:sp>
      <p:pic>
        <p:nvPicPr>
          <p:cNvPr id="26627" name="Picture 2" descr="C:\Users\PC\Desktop\Likin fotos presentacion\20170524_111808.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61938" y="1643063"/>
            <a:ext cx="5334000" cy="4000500"/>
          </a:xfrm>
        </p:spPr>
      </p:pic>
      <p:pic>
        <p:nvPicPr>
          <p:cNvPr id="26628" name="Picture 5" descr="C:\Users\PC\Desktop\Sin título.jpg"/>
          <p:cNvPicPr>
            <a:picLocks noChangeAspect="1" noChangeArrowheads="1"/>
          </p:cNvPicPr>
          <p:nvPr/>
        </p:nvPicPr>
        <p:blipFill>
          <a:blip r:embed="rId3"/>
          <a:srcRect/>
          <a:stretch>
            <a:fillRect/>
          </a:stretch>
        </p:blipFill>
        <p:spPr bwMode="auto">
          <a:xfrm>
            <a:off x="5857875" y="1624013"/>
            <a:ext cx="3019425" cy="40195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15888"/>
            <a:ext cx="8229600" cy="936625"/>
          </a:xfrm>
        </p:spPr>
        <p:txBody>
          <a:bodyPr/>
          <a:lstStyle/>
          <a:p>
            <a:pPr eaLnBrk="1" hangingPunct="1"/>
            <a:r>
              <a:rPr lang="es-GT" altLang="en-US" sz="3200" smtClean="0"/>
              <a:t>PISCINA PARA NIÑOS y MESA EXTERIOR</a:t>
            </a:r>
          </a:p>
        </p:txBody>
      </p:sp>
      <p:pic>
        <p:nvPicPr>
          <p:cNvPr id="27651" name="Picture 2" descr="C:\Users\PC\Desktop\Likin fotos presentacion\20170524_1120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813" y="928688"/>
            <a:ext cx="7572375" cy="56800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765175"/>
            <a:ext cx="2987675" cy="5040313"/>
          </a:xfrm>
        </p:spPr>
        <p:txBody>
          <a:bodyPr/>
          <a:lstStyle/>
          <a:p>
            <a:r>
              <a:rPr lang="es-GT" altLang="en-US" sz="3600" smtClean="0"/>
              <a:t>MESA EXTERIOR AFUERA DE VENTANA DE COCINA</a:t>
            </a:r>
            <a:endParaRPr lang="en-US" altLang="en-US" sz="3600" smtClean="0"/>
          </a:p>
        </p:txBody>
      </p:sp>
      <p:pic>
        <p:nvPicPr>
          <p:cNvPr id="28675" name="Picture 2" descr="C:\Users\PC\Desktop\Likin fotos presentacion\20170524_11220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916238" y="1196975"/>
            <a:ext cx="6034087"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79388" y="274638"/>
            <a:ext cx="4392612" cy="2001837"/>
          </a:xfrm>
        </p:spPr>
        <p:txBody>
          <a:bodyPr/>
          <a:lstStyle/>
          <a:p>
            <a:pPr eaLnBrk="1" hangingPunct="1"/>
            <a:r>
              <a:rPr lang="es-GT" altLang="en-US" sz="3200" smtClean="0"/>
              <a:t>RANCHO CENTRAL DE CASA Y PISCINA</a:t>
            </a:r>
          </a:p>
        </p:txBody>
      </p:sp>
      <p:pic>
        <p:nvPicPr>
          <p:cNvPr id="11266" name="Picture 2" descr="C:\Users\PC\Documents\Mis archivos recibidos\IMG-20180712-WA0034.jpg"/>
          <p:cNvPicPr>
            <a:picLocks noChangeAspect="1" noChangeArrowheads="1"/>
          </p:cNvPicPr>
          <p:nvPr/>
        </p:nvPicPr>
        <p:blipFill>
          <a:blip r:embed="rId2"/>
          <a:srcRect/>
          <a:stretch>
            <a:fillRect/>
          </a:stretch>
        </p:blipFill>
        <p:spPr bwMode="auto">
          <a:xfrm>
            <a:off x="357158" y="2428868"/>
            <a:ext cx="4510799" cy="2571768"/>
          </a:xfrm>
          <a:prstGeom prst="rect">
            <a:avLst/>
          </a:prstGeom>
          <a:noFill/>
        </p:spPr>
      </p:pic>
      <p:pic>
        <p:nvPicPr>
          <p:cNvPr id="11267" name="Picture 3" descr="C:\Users\PC\Documents\Mis archivos recibidos\IMG-20180712-WA0033.jpg"/>
          <p:cNvPicPr>
            <a:picLocks noGrp="1" noChangeAspect="1" noChangeArrowheads="1"/>
          </p:cNvPicPr>
          <p:nvPr>
            <p:ph idx="1"/>
          </p:nvPr>
        </p:nvPicPr>
        <p:blipFill>
          <a:blip r:embed="rId3"/>
          <a:srcRect/>
          <a:stretch>
            <a:fillRect/>
          </a:stretch>
        </p:blipFill>
        <p:spPr bwMode="auto">
          <a:xfrm>
            <a:off x="5143504" y="1857364"/>
            <a:ext cx="3714750" cy="2095500"/>
          </a:xfrm>
          <a:prstGeom prst="rect">
            <a:avLst/>
          </a:prstGeom>
          <a:noFill/>
        </p:spPr>
      </p:pic>
      <p:pic>
        <p:nvPicPr>
          <p:cNvPr id="11268" name="Picture 4" descr="C:\Users\PC\Documents\Mis archivos recibidos\IMG-20180712-WA004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3503" y="4143380"/>
            <a:ext cx="3714777" cy="209965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44450"/>
            <a:ext cx="8229600" cy="863600"/>
          </a:xfrm>
        </p:spPr>
        <p:txBody>
          <a:bodyPr/>
          <a:lstStyle/>
          <a:p>
            <a:pPr eaLnBrk="1" hangingPunct="1"/>
            <a:r>
              <a:rPr lang="es-GT" altLang="en-US" sz="3200" smtClean="0"/>
              <a:t>MÓDULO DE DORMITORIOS</a:t>
            </a:r>
          </a:p>
        </p:txBody>
      </p:sp>
      <p:pic>
        <p:nvPicPr>
          <p:cNvPr id="30723" name="Picture 2" descr="C:\Users\PC\Desktop\Likin fotos presentacion\20170524_11261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71500" y="714375"/>
            <a:ext cx="8001000" cy="600075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44450"/>
            <a:ext cx="8229600" cy="792163"/>
          </a:xfrm>
        </p:spPr>
        <p:txBody>
          <a:bodyPr/>
          <a:lstStyle/>
          <a:p>
            <a:pPr eaLnBrk="1" hangingPunct="1"/>
            <a:r>
              <a:rPr lang="es-GT" altLang="en-US" sz="3200" smtClean="0"/>
              <a:t>MESA EXTERIOR, PISCINA, TERRAZA Y CHURRASQUERA</a:t>
            </a:r>
          </a:p>
        </p:txBody>
      </p:sp>
      <p:pic>
        <p:nvPicPr>
          <p:cNvPr id="7" name="Picture 2" descr="C:\Users\PC\Documents\Mis archivos recibidos\IMG-20180712-WA0034.jpg"/>
          <p:cNvPicPr>
            <a:picLocks noGrp="1" noChangeAspect="1" noChangeArrowheads="1"/>
          </p:cNvPicPr>
          <p:nvPr>
            <p:ph idx="1"/>
          </p:nvPr>
        </p:nvPicPr>
        <p:blipFill>
          <a:blip r:embed="rId2"/>
          <a:srcRect/>
          <a:stretch>
            <a:fillRect/>
          </a:stretch>
        </p:blipFill>
        <p:spPr bwMode="auto">
          <a:xfrm>
            <a:off x="714347" y="1500174"/>
            <a:ext cx="7517999" cy="428628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777875"/>
          </a:xfrm>
        </p:spPr>
        <p:txBody>
          <a:bodyPr/>
          <a:lstStyle/>
          <a:p>
            <a:pPr eaLnBrk="1" hangingPunct="1"/>
            <a:r>
              <a:rPr lang="es-GT" altLang="en-US" sz="4000" smtClean="0">
                <a:solidFill>
                  <a:schemeClr val="folHlink"/>
                </a:solidFill>
              </a:rPr>
              <a:t>Likín III</a:t>
            </a:r>
            <a:endParaRPr lang="en-US" altLang="en-US" sz="2400" smtClean="0">
              <a:solidFill>
                <a:schemeClr val="folHlink"/>
              </a:solidFill>
            </a:endParaRPr>
          </a:p>
        </p:txBody>
      </p:sp>
      <p:sp>
        <p:nvSpPr>
          <p:cNvPr id="4099" name="Rectangle 3"/>
          <p:cNvSpPr>
            <a:spLocks noGrp="1" noChangeArrowheads="1"/>
          </p:cNvSpPr>
          <p:nvPr>
            <p:ph type="body" idx="1"/>
          </p:nvPr>
        </p:nvSpPr>
        <p:spPr>
          <a:xfrm>
            <a:off x="455613" y="1028700"/>
            <a:ext cx="8229600" cy="5424488"/>
          </a:xfrm>
        </p:spPr>
        <p:txBody>
          <a:bodyPr/>
          <a:lstStyle/>
          <a:p>
            <a:pPr eaLnBrk="1" hangingPunct="1">
              <a:lnSpc>
                <a:spcPct val="90000"/>
              </a:lnSpc>
            </a:pPr>
            <a:r>
              <a:rPr lang="es-GT" altLang="en-US" sz="2000" smtClean="0"/>
              <a:t>Likín, ubicado en el Km. 113 camino a Iztapa, es el desarrollo vacacional del Pacífico más cercano a la ciudad de Guatemala, con acceso por medio de carretera de 4 vías.</a:t>
            </a:r>
          </a:p>
          <a:p>
            <a:pPr eaLnBrk="1" hangingPunct="1">
              <a:lnSpc>
                <a:spcPct val="90000"/>
              </a:lnSpc>
            </a:pPr>
            <a:r>
              <a:rPr lang="es-GT" altLang="en-US" sz="2000" smtClean="0"/>
              <a:t>El condominio tiene acceso directo de la carretera, sin necesidad de pasar por el Puerto de San José ni caminos vecinales, lo cual hace que el tiempo de viaje sea el mínimo.</a:t>
            </a:r>
          </a:p>
          <a:p>
            <a:pPr eaLnBrk="1" hangingPunct="1">
              <a:lnSpc>
                <a:spcPct val="90000"/>
              </a:lnSpc>
            </a:pPr>
            <a:r>
              <a:rPr lang="es-GT" altLang="en-US" sz="2000" smtClean="0"/>
              <a:t>Con Garita y personal de Seguridad y totalmente circunvalado, Likín es un desarrollo que da mucha seguridad para la familia.</a:t>
            </a:r>
          </a:p>
          <a:p>
            <a:pPr eaLnBrk="1" hangingPunct="1">
              <a:lnSpc>
                <a:spcPct val="90000"/>
              </a:lnSpc>
            </a:pPr>
            <a:r>
              <a:rPr lang="es-GT" altLang="en-US" sz="2000" smtClean="0"/>
              <a:t>Likín III combina calles pavimentadas por medio de las cuales se tiene acceso directo a las viviendas, con canales navegables que permiten llegar hasta las playas del área, Iztapa y Monterrico.</a:t>
            </a:r>
          </a:p>
          <a:p>
            <a:pPr eaLnBrk="1" hangingPunct="1">
              <a:lnSpc>
                <a:spcPct val="90000"/>
              </a:lnSpc>
            </a:pPr>
            <a:r>
              <a:rPr lang="es-GT" altLang="en-US" sz="2000" smtClean="0"/>
              <a:t>Las mejoras en sus instalaciones, zonas de juego y esparcimiento han sido constantes, en beneficio de todos los vecinos</a:t>
            </a:r>
          </a:p>
          <a:p>
            <a:pPr eaLnBrk="1" hangingPunct="1">
              <a:lnSpc>
                <a:spcPct val="90000"/>
              </a:lnSpc>
            </a:pPr>
            <a:r>
              <a:rPr lang="es-GT" altLang="en-US" sz="2000" smtClean="0"/>
              <a:t>Las cuotas de mantenimiento y de agua son reducidas y muy por debajo de las de otros desarrollos (Q 1,100 y Q 250)</a:t>
            </a:r>
            <a:endParaRPr lang="es-GT" altLang="en-US" sz="1800" smtClean="0"/>
          </a:p>
          <a:p>
            <a:pPr eaLnBrk="1" hangingPunct="1">
              <a:lnSpc>
                <a:spcPct val="90000"/>
              </a:lnSpc>
              <a:buFontTx/>
              <a:buNone/>
            </a:pPr>
            <a:endParaRPr lang="es-GT" altLang="en-US" sz="2000" smtClean="0"/>
          </a:p>
          <a:p>
            <a:pPr eaLnBrk="1" hangingPunct="1">
              <a:lnSpc>
                <a:spcPct val="90000"/>
              </a:lnSpc>
              <a:buFontTx/>
              <a:buNone/>
            </a:pPr>
            <a:endParaRPr lang="en-US" altLang="en-US" sz="2000" smtClean="0"/>
          </a:p>
        </p:txBody>
      </p:sp>
      <p:sp>
        <p:nvSpPr>
          <p:cNvPr id="4100" name="AutoShape 4">
            <a:hlinkClick r:id="" action="ppaction://hlinkshowjump?jump=nextslide"/>
          </p:cNvPr>
          <p:cNvSpPr>
            <a:spLocks noChangeArrowheads="1"/>
          </p:cNvSpPr>
          <p:nvPr/>
        </p:nvSpPr>
        <p:spPr bwMode="auto">
          <a:xfrm>
            <a:off x="8101013" y="6237288"/>
            <a:ext cx="792162" cy="404812"/>
          </a:xfrm>
          <a:prstGeom prst="rightArrow">
            <a:avLst>
              <a:gd name="adj1" fmla="val 50000"/>
              <a:gd name="adj2" fmla="val 48922"/>
            </a:avLst>
          </a:prstGeom>
          <a:solidFill>
            <a:schemeClr val="accent1"/>
          </a:solidFill>
          <a:ln w="9525">
            <a:solidFill>
              <a:schemeClr val="tx1"/>
            </a:solidFill>
            <a:miter lim="800000"/>
            <a:headEnd/>
            <a:tailEnd/>
          </a:ln>
        </p:spPr>
        <p:txBody>
          <a:bodyPr wrap="none" anchor="ctr"/>
          <a:lstStyle/>
          <a:p>
            <a:endParaRPr lang="es-GT" altLang="en-US"/>
          </a:p>
        </p:txBody>
      </p:sp>
      <p:sp>
        <p:nvSpPr>
          <p:cNvPr id="4101" name="Rectangle 6"/>
          <p:cNvSpPr>
            <a:spLocks noChangeArrowheads="1"/>
          </p:cNvSpPr>
          <p:nvPr/>
        </p:nvSpPr>
        <p:spPr bwMode="auto">
          <a:xfrm>
            <a:off x="179388" y="188913"/>
            <a:ext cx="8785225" cy="6553200"/>
          </a:xfrm>
          <a:prstGeom prst="rect">
            <a:avLst/>
          </a:prstGeom>
          <a:noFill/>
          <a:ln w="50800">
            <a:solidFill>
              <a:schemeClr val="folHlink"/>
            </a:solidFill>
            <a:miter lim="800000"/>
            <a:headEnd/>
            <a:tailEnd/>
          </a:ln>
        </p:spPr>
        <p:txBody>
          <a:bodyPr wrap="none" anchor="ctr"/>
          <a:lstStyle/>
          <a:p>
            <a:endParaRPr lang="es-GT" altLang="en-US"/>
          </a:p>
        </p:txBody>
      </p:sp>
    </p:spTree>
  </p:cSld>
  <p:clrMapOvr>
    <a:overrideClrMapping bg1="dk2" tx1="lt1" bg2="dk1" tx2="lt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79388" y="44450"/>
            <a:ext cx="8856662" cy="720725"/>
          </a:xfrm>
        </p:spPr>
        <p:txBody>
          <a:bodyPr/>
          <a:lstStyle/>
          <a:p>
            <a:pPr eaLnBrk="1" hangingPunct="1"/>
            <a:r>
              <a:rPr lang="es-GT" altLang="en-US" sz="3200" smtClean="0"/>
              <a:t>PISCINA Y ÁREA DE ASOLEARSE</a:t>
            </a:r>
          </a:p>
        </p:txBody>
      </p:sp>
      <p:pic>
        <p:nvPicPr>
          <p:cNvPr id="32772" name="Picture 4" descr="C:\Users\PC\Desktop\likin rancho 2017\Fotos likin 2018\IMG_20180112_15451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57667" y="1600200"/>
            <a:ext cx="8028665" cy="452596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44450"/>
            <a:ext cx="8229600" cy="547688"/>
          </a:xfrm>
        </p:spPr>
        <p:txBody>
          <a:bodyPr/>
          <a:lstStyle/>
          <a:p>
            <a:r>
              <a:rPr lang="en-US" altLang="en-US" sz="3200" smtClean="0"/>
              <a:t>DORMITORIO PRINCIPAL</a:t>
            </a:r>
          </a:p>
        </p:txBody>
      </p:sp>
      <p:pic>
        <p:nvPicPr>
          <p:cNvPr id="3379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592138"/>
            <a:ext cx="8713788" cy="2862262"/>
          </a:xfrm>
        </p:spPr>
      </p:pic>
      <p:pic>
        <p:nvPicPr>
          <p:cNvPr id="3379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3573463"/>
            <a:ext cx="8713788" cy="30797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79388" y="0"/>
            <a:ext cx="8856662" cy="692150"/>
          </a:xfrm>
        </p:spPr>
        <p:txBody>
          <a:bodyPr/>
          <a:lstStyle/>
          <a:p>
            <a:r>
              <a:rPr lang="en-US" altLang="en-US" sz="3200" smtClean="0"/>
              <a:t>DORMITORIO PRINCIPAL (con cama King)</a:t>
            </a:r>
          </a:p>
        </p:txBody>
      </p:sp>
      <p:pic>
        <p:nvPicPr>
          <p:cNvPr id="3481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79388" y="692150"/>
            <a:ext cx="8785225" cy="59658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115888"/>
            <a:ext cx="8229600" cy="649287"/>
          </a:xfrm>
        </p:spPr>
        <p:txBody>
          <a:bodyPr/>
          <a:lstStyle/>
          <a:p>
            <a:pPr eaLnBrk="1" hangingPunct="1"/>
            <a:r>
              <a:rPr lang="en-US" altLang="en-US" sz="3200" smtClean="0">
                <a:solidFill>
                  <a:srgbClr val="FFFF99"/>
                </a:solidFill>
              </a:rPr>
              <a:t>DORMITORIO PRINCIPAL</a:t>
            </a:r>
            <a:endParaRPr lang="es-GT" altLang="en-US" sz="3200" smtClean="0"/>
          </a:p>
        </p:txBody>
      </p:sp>
      <p:pic>
        <p:nvPicPr>
          <p:cNvPr id="3584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79388" y="765175"/>
            <a:ext cx="8785225" cy="5900738"/>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a:xfrm>
            <a:off x="107950" y="115888"/>
            <a:ext cx="9043988" cy="576262"/>
          </a:xfrm>
        </p:spPr>
        <p:txBody>
          <a:bodyPr/>
          <a:lstStyle/>
          <a:p>
            <a:pPr eaLnBrk="1" hangingPunct="1"/>
            <a:r>
              <a:rPr lang="es-GT" altLang="en-US" sz="3200" smtClean="0"/>
              <a:t>DORM. PPAL:  BAÑO DE DOBLE FUNCIÓN</a:t>
            </a:r>
          </a:p>
        </p:txBody>
      </p:sp>
      <p:pic>
        <p:nvPicPr>
          <p:cNvPr id="36867" name="Picture 5"/>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42875" y="785813"/>
            <a:ext cx="4397375" cy="5857875"/>
          </a:xfrm>
        </p:spPr>
      </p:pic>
      <p:pic>
        <p:nvPicPr>
          <p:cNvPr id="36868" name="Picture 6"/>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643438" y="785813"/>
            <a:ext cx="4397375" cy="585787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44450"/>
            <a:ext cx="8229600" cy="647700"/>
          </a:xfrm>
        </p:spPr>
        <p:txBody>
          <a:bodyPr/>
          <a:lstStyle/>
          <a:p>
            <a:r>
              <a:rPr lang="es-GT" altLang="en-US" sz="3200" smtClean="0"/>
              <a:t>DORMITORIO 2</a:t>
            </a:r>
            <a:endParaRPr lang="en-US" altLang="en-US" sz="3200" smtClean="0"/>
          </a:p>
        </p:txBody>
      </p:sp>
      <p:pic>
        <p:nvPicPr>
          <p:cNvPr id="37891"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692150"/>
            <a:ext cx="8713787" cy="60658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44450"/>
            <a:ext cx="8229600" cy="576263"/>
          </a:xfrm>
        </p:spPr>
        <p:txBody>
          <a:bodyPr/>
          <a:lstStyle/>
          <a:p>
            <a:r>
              <a:rPr lang="es-GT" altLang="en-US" sz="3200" smtClean="0"/>
              <a:t>DORMITORIO 2 (con 2 camas)</a:t>
            </a:r>
            <a:endParaRPr lang="en-US" altLang="en-US" sz="3200" smtClean="0"/>
          </a:p>
        </p:txBody>
      </p:sp>
      <p:pic>
        <p:nvPicPr>
          <p:cNvPr id="3891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620713"/>
            <a:ext cx="8713788" cy="6018212"/>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44450"/>
            <a:ext cx="8229600" cy="576263"/>
          </a:xfrm>
        </p:spPr>
        <p:txBody>
          <a:bodyPr/>
          <a:lstStyle/>
          <a:p>
            <a:r>
              <a:rPr lang="es-GT" altLang="en-US" sz="3200" smtClean="0"/>
              <a:t>DORMITORIO 2</a:t>
            </a:r>
            <a:endParaRPr lang="en-US" altLang="en-US" sz="3200" smtClean="0"/>
          </a:p>
        </p:txBody>
      </p:sp>
      <p:pic>
        <p:nvPicPr>
          <p:cNvPr id="3993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620713"/>
            <a:ext cx="8688388" cy="2717800"/>
          </a:xfrm>
        </p:spPr>
      </p:pic>
      <p:pic>
        <p:nvPicPr>
          <p:cNvPr id="39940"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3429000"/>
            <a:ext cx="8713788" cy="3378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a:xfrm>
            <a:off x="684213" y="404813"/>
            <a:ext cx="3970337" cy="1785937"/>
          </a:xfrm>
        </p:spPr>
        <p:txBody>
          <a:bodyPr/>
          <a:lstStyle/>
          <a:p>
            <a:r>
              <a:rPr lang="es-GT" altLang="en-US" sz="3200" smtClean="0"/>
              <a:t>DORM. 2 CABECERA DE CAMAS Y CLOSET</a:t>
            </a:r>
            <a:endParaRPr lang="en-US" altLang="en-US" sz="3200" smtClean="0"/>
          </a:p>
        </p:txBody>
      </p:sp>
      <p:pic>
        <p:nvPicPr>
          <p:cNvPr id="4096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7950" y="2678113"/>
            <a:ext cx="5362575" cy="4022725"/>
          </a:xfrm>
        </p:spPr>
      </p:pic>
      <p:pic>
        <p:nvPicPr>
          <p:cNvPr id="40964" name="Picture 7"/>
          <p:cNvPicPr>
            <a:picLocks noChangeAspect="1"/>
          </p:cNvPicPr>
          <p:nvPr/>
        </p:nvPicPr>
        <p:blipFill>
          <a:blip r:embed="rId3" cstate="email">
            <a:extLst>
              <a:ext uri="{28A0092B-C50C-407E-A947-70E740481C1C}">
                <a14:useLocalDpi xmlns:a14="http://schemas.microsoft.com/office/drawing/2010/main"/>
              </a:ext>
            </a:extLst>
          </a:blip>
          <a:srcRect t="-1270"/>
          <a:stretch>
            <a:fillRect/>
          </a:stretch>
        </p:blipFill>
        <p:spPr bwMode="auto">
          <a:xfrm>
            <a:off x="5580063" y="115888"/>
            <a:ext cx="3455987" cy="658495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549275"/>
            <a:ext cx="3563938" cy="2289175"/>
          </a:xfrm>
        </p:spPr>
        <p:txBody>
          <a:bodyPr/>
          <a:lstStyle/>
          <a:p>
            <a:r>
              <a:rPr lang="es-GT" altLang="en-US" sz="3200" smtClean="0"/>
              <a:t>DORMITORIO 2</a:t>
            </a:r>
            <a:endParaRPr lang="en-US" altLang="en-US" sz="3200" smtClean="0"/>
          </a:p>
        </p:txBody>
      </p:sp>
      <p:pic>
        <p:nvPicPr>
          <p:cNvPr id="41987"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35375" y="188913"/>
            <a:ext cx="5400675" cy="64325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88913"/>
            <a:ext cx="8229600" cy="576262"/>
          </a:xfrm>
        </p:spPr>
        <p:txBody>
          <a:bodyPr/>
          <a:lstStyle/>
          <a:p>
            <a:pPr eaLnBrk="1" hangingPunct="1"/>
            <a:r>
              <a:rPr lang="es-GT" altLang="en-US" sz="4000" smtClean="0">
                <a:solidFill>
                  <a:srgbClr val="FFE701"/>
                </a:solidFill>
              </a:rPr>
              <a:t>Casa en Likín III</a:t>
            </a:r>
            <a:endParaRPr lang="en-US" altLang="en-US" sz="2400" smtClean="0">
              <a:solidFill>
                <a:schemeClr val="folHlink"/>
              </a:solidFill>
            </a:endParaRPr>
          </a:p>
        </p:txBody>
      </p:sp>
      <p:sp>
        <p:nvSpPr>
          <p:cNvPr id="5123" name="Rectangle 4"/>
          <p:cNvSpPr>
            <a:spLocks noGrp="1" noChangeArrowheads="1"/>
          </p:cNvSpPr>
          <p:nvPr>
            <p:ph type="body" idx="1"/>
          </p:nvPr>
        </p:nvSpPr>
        <p:spPr>
          <a:xfrm>
            <a:off x="539750" y="692150"/>
            <a:ext cx="8229600" cy="5999163"/>
          </a:xfrm>
        </p:spPr>
        <p:txBody>
          <a:bodyPr/>
          <a:lstStyle/>
          <a:p>
            <a:pPr eaLnBrk="1" hangingPunct="1"/>
            <a:r>
              <a:rPr lang="es-GT" altLang="en-US" sz="2000" smtClean="0">
                <a:solidFill>
                  <a:srgbClr val="FFFFFF"/>
                </a:solidFill>
              </a:rPr>
              <a:t>Vivienda con 362 M2 de construcción, ubicada en dos terrenos con 40 mts de frente y 30 mts de fondo, para un total de 1,717.4 vr2, que dan a uno de los canales de Likín III</a:t>
            </a:r>
          </a:p>
          <a:p>
            <a:pPr eaLnBrk="1" hangingPunct="1"/>
            <a:r>
              <a:rPr lang="es-GT" altLang="en-US" sz="2000" smtClean="0">
                <a:solidFill>
                  <a:srgbClr val="FFFFFF"/>
                </a:solidFill>
              </a:rPr>
              <a:t>Terreno totalmente circulado en 3 lados con paredes al exterior </a:t>
            </a:r>
          </a:p>
          <a:p>
            <a:pPr eaLnBrk="1" hangingPunct="1"/>
            <a:r>
              <a:rPr lang="es-GT" altLang="en-US" sz="2000" smtClean="0"/>
              <a:t>Casa de 3 Módulos conectados por un Rancho central</a:t>
            </a:r>
          </a:p>
          <a:p>
            <a:pPr eaLnBrk="1" hangingPunct="1"/>
            <a:r>
              <a:rPr lang="es-GT" altLang="en-US" sz="2000" smtClean="0"/>
              <a:t>Piscina para niños bajo el Rancho central, que adicionalmente tiene una mesa en el exterior con barra hacia la cocina.</a:t>
            </a:r>
          </a:p>
          <a:p>
            <a:pPr eaLnBrk="1" hangingPunct="1"/>
            <a:r>
              <a:rPr lang="es-GT" altLang="en-US" sz="2000" smtClean="0"/>
              <a:t>Piscina principal conectada a la piscina de niños y también con conexión a una tercera piscina-bar</a:t>
            </a:r>
          </a:p>
          <a:p>
            <a:pPr eaLnBrk="1" hangingPunct="1"/>
            <a:r>
              <a:rPr lang="es-GT" altLang="en-US" sz="2000" smtClean="0"/>
              <a:t>Piscina-Bar con bancos dentro del agua hacia el área de bar del rancho principal, y asiento corrido para jacuzzi, todo con mosaico</a:t>
            </a:r>
          </a:p>
          <a:p>
            <a:pPr eaLnBrk="1" hangingPunct="1"/>
            <a:r>
              <a:rPr lang="es-GT" altLang="en-US" sz="2000" smtClean="0"/>
              <a:t>Rancho Principal abierto de 7 x 20 mts que tiene 4 áreas:</a:t>
            </a:r>
          </a:p>
          <a:p>
            <a:pPr lvl="1" eaLnBrk="1" hangingPunct="1">
              <a:buFont typeface="Arial" charset="0"/>
              <a:buChar char="-"/>
            </a:pPr>
            <a:r>
              <a:rPr lang="es-GT" altLang="en-US" sz="2000" smtClean="0"/>
              <a:t>Área de mesa de Comedor</a:t>
            </a:r>
          </a:p>
          <a:p>
            <a:pPr lvl="1" eaLnBrk="1" hangingPunct="1">
              <a:buFont typeface="Arial" charset="0"/>
              <a:buChar char="-"/>
            </a:pPr>
            <a:r>
              <a:rPr lang="es-GT" altLang="en-US" sz="2000" smtClean="0"/>
              <a:t>Área de Bar que da al Comedor y a la Piscina-Bar</a:t>
            </a:r>
          </a:p>
          <a:p>
            <a:pPr lvl="1" eaLnBrk="1" hangingPunct="1">
              <a:buFont typeface="Arial" charset="0"/>
              <a:buChar char="-"/>
            </a:pPr>
            <a:r>
              <a:rPr lang="es-GT" altLang="en-US" sz="2000" smtClean="0"/>
              <a:t>Área de Sala con televisión</a:t>
            </a:r>
          </a:p>
          <a:p>
            <a:pPr lvl="1" eaLnBrk="1" hangingPunct="1">
              <a:buFont typeface="Arial" charset="0"/>
              <a:buChar char="-"/>
            </a:pPr>
            <a:r>
              <a:rPr lang="es-GT" altLang="en-US" sz="2000" smtClean="0"/>
              <a:t>Área de juego con mesa de billar</a:t>
            </a:r>
          </a:p>
          <a:p>
            <a:pPr lvl="1" eaLnBrk="1" hangingPunct="1">
              <a:buFont typeface="Arial" charset="0"/>
              <a:buChar char="-"/>
            </a:pPr>
            <a:r>
              <a:rPr lang="es-GT" altLang="en-US" sz="2000" smtClean="0"/>
              <a:t>En el fondo del rancho hay un baño y un closet para muebles</a:t>
            </a:r>
          </a:p>
          <a:p>
            <a:pPr eaLnBrk="1" hangingPunct="1">
              <a:buFontTx/>
              <a:buNone/>
            </a:pPr>
            <a:endParaRPr lang="es-GT" altLang="en-US" sz="2000" smtClean="0"/>
          </a:p>
          <a:p>
            <a:pPr eaLnBrk="1" hangingPunct="1">
              <a:buFontTx/>
              <a:buNone/>
            </a:pPr>
            <a:endParaRPr lang="en-US" altLang="en-US" sz="2000" smtClean="0"/>
          </a:p>
        </p:txBody>
      </p:sp>
      <p:sp>
        <p:nvSpPr>
          <p:cNvPr id="5124" name="AutoShape 6">
            <a:hlinkClick r:id="" action="ppaction://hlinkshowjump?jump=nextslide"/>
          </p:cNvPr>
          <p:cNvSpPr>
            <a:spLocks noChangeArrowheads="1"/>
          </p:cNvSpPr>
          <p:nvPr/>
        </p:nvSpPr>
        <p:spPr bwMode="auto">
          <a:xfrm>
            <a:off x="8027988" y="5732463"/>
            <a:ext cx="792162" cy="404812"/>
          </a:xfrm>
          <a:prstGeom prst="rightArrow">
            <a:avLst>
              <a:gd name="adj1" fmla="val 50000"/>
              <a:gd name="adj2" fmla="val 48922"/>
            </a:avLst>
          </a:prstGeom>
          <a:solidFill>
            <a:schemeClr val="accent1"/>
          </a:solidFill>
          <a:ln w="9525">
            <a:solidFill>
              <a:schemeClr val="tx1"/>
            </a:solidFill>
            <a:miter lim="800000"/>
            <a:headEnd/>
            <a:tailEnd/>
          </a:ln>
        </p:spPr>
        <p:txBody>
          <a:bodyPr wrap="none" anchor="ctr"/>
          <a:lstStyle/>
          <a:p>
            <a:endParaRPr lang="es-GT" altLang="en-US"/>
          </a:p>
        </p:txBody>
      </p:sp>
      <p:sp>
        <p:nvSpPr>
          <p:cNvPr id="5125" name="Rectangle 7"/>
          <p:cNvSpPr>
            <a:spLocks noChangeArrowheads="1"/>
          </p:cNvSpPr>
          <p:nvPr/>
        </p:nvSpPr>
        <p:spPr bwMode="auto">
          <a:xfrm>
            <a:off x="179388" y="115888"/>
            <a:ext cx="8785225" cy="6626225"/>
          </a:xfrm>
          <a:prstGeom prst="rect">
            <a:avLst/>
          </a:prstGeom>
          <a:noFill/>
          <a:ln w="50800">
            <a:solidFill>
              <a:schemeClr val="folHlink"/>
            </a:solidFill>
            <a:miter lim="800000"/>
            <a:headEnd/>
            <a:tailEnd/>
          </a:ln>
        </p:spPr>
        <p:txBody>
          <a:bodyPr wrap="none" anchor="ctr"/>
          <a:lstStyle/>
          <a:p>
            <a:endParaRPr lang="es-GT" altLang="en-US"/>
          </a:p>
        </p:txBody>
      </p:sp>
    </p:spTree>
  </p:cSld>
  <p:clrMapOvr>
    <a:overrideClrMapping bg1="dk2" tx1="lt1" bg2="dk1" tx2="lt2" accent1="accent1" accent2="accent2" accent3="accent3" accent4="accent4" accent5="accent5" accent6="accent6" hlink="hlink" folHlink="folHlink"/>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a:xfrm>
            <a:off x="457200" y="188913"/>
            <a:ext cx="8229600" cy="503237"/>
          </a:xfrm>
        </p:spPr>
        <p:txBody>
          <a:bodyPr/>
          <a:lstStyle/>
          <a:p>
            <a:pPr eaLnBrk="1" hangingPunct="1"/>
            <a:r>
              <a:rPr lang="es-GT" altLang="en-US" sz="3200" smtClean="0"/>
              <a:t>BAÑO DORMITORIO 2</a:t>
            </a:r>
          </a:p>
        </p:txBody>
      </p:sp>
      <p:pic>
        <p:nvPicPr>
          <p:cNvPr id="43011"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200025" y="833438"/>
            <a:ext cx="4295775" cy="5727700"/>
          </a:xfrm>
        </p:spPr>
      </p:pic>
      <p:pic>
        <p:nvPicPr>
          <p:cNvPr id="43012"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643438" y="835025"/>
            <a:ext cx="4294187" cy="572611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115888"/>
            <a:ext cx="8229600" cy="1081087"/>
          </a:xfrm>
        </p:spPr>
        <p:txBody>
          <a:bodyPr/>
          <a:lstStyle/>
          <a:p>
            <a:r>
              <a:rPr lang="es-GT" altLang="en-US" sz="3200" smtClean="0"/>
              <a:t>BAÑO DORMITORIO 2</a:t>
            </a:r>
            <a:endParaRPr lang="en-US" altLang="en-US" sz="3200" smtClean="0"/>
          </a:p>
        </p:txBody>
      </p:sp>
      <p:pic>
        <p:nvPicPr>
          <p:cNvPr id="4403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8763" y="1484313"/>
            <a:ext cx="8626475" cy="5113337"/>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23850" y="260350"/>
            <a:ext cx="8374063" cy="1143000"/>
          </a:xfrm>
        </p:spPr>
        <p:txBody>
          <a:bodyPr/>
          <a:lstStyle/>
          <a:p>
            <a:r>
              <a:rPr lang="es-GT" altLang="en-US" sz="3200" smtClean="0"/>
              <a:t>DORMITORIO 3</a:t>
            </a:r>
            <a:endParaRPr lang="en-US" altLang="en-US" sz="3200" smtClean="0"/>
          </a:p>
        </p:txBody>
      </p:sp>
      <p:pic>
        <p:nvPicPr>
          <p:cNvPr id="4505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3188" y="1773238"/>
            <a:ext cx="8958262" cy="381635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a:xfrm>
            <a:off x="457200" y="44450"/>
            <a:ext cx="8229600" cy="792163"/>
          </a:xfrm>
        </p:spPr>
        <p:txBody>
          <a:bodyPr/>
          <a:lstStyle/>
          <a:p>
            <a:pPr eaLnBrk="1" hangingPunct="1"/>
            <a:r>
              <a:rPr lang="es-GT" altLang="en-US" sz="3200" smtClean="0"/>
              <a:t>DORMITORIO 3 (4 camas, 2 dobles)</a:t>
            </a:r>
          </a:p>
        </p:txBody>
      </p:sp>
      <p:pic>
        <p:nvPicPr>
          <p:cNvPr id="46083" name="Content Placeholder 3"/>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643438" y="836613"/>
            <a:ext cx="4429125" cy="5905500"/>
          </a:xfrm>
        </p:spPr>
      </p:pic>
      <p:pic>
        <p:nvPicPr>
          <p:cNvPr id="4608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836613"/>
            <a:ext cx="4376737" cy="58356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115888"/>
            <a:ext cx="8229600" cy="576262"/>
          </a:xfrm>
        </p:spPr>
        <p:txBody>
          <a:bodyPr/>
          <a:lstStyle/>
          <a:p>
            <a:r>
              <a:rPr lang="es-GT" altLang="en-US" smtClean="0"/>
              <a:t/>
            </a:r>
            <a:br>
              <a:rPr lang="es-GT" altLang="en-US" smtClean="0"/>
            </a:br>
            <a:r>
              <a:rPr lang="es-GT" altLang="en-US" sz="3200" smtClean="0"/>
              <a:t>DORM. 3: CAMAS Y CLOSET</a:t>
            </a:r>
            <a:r>
              <a:rPr lang="es-GT" altLang="en-US" smtClean="0"/>
              <a:t/>
            </a:r>
            <a:br>
              <a:rPr lang="es-GT" altLang="en-US" smtClean="0"/>
            </a:br>
            <a:endParaRPr lang="en-US" altLang="en-US" smtClean="0"/>
          </a:p>
        </p:txBody>
      </p:sp>
      <p:pic>
        <p:nvPicPr>
          <p:cNvPr id="4710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622800" y="846138"/>
            <a:ext cx="4429125" cy="5903912"/>
          </a:xfrm>
        </p:spPr>
      </p:pic>
      <p:pic>
        <p:nvPicPr>
          <p:cNvPr id="4710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846138"/>
            <a:ext cx="4427538" cy="590391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76200"/>
            <a:ext cx="8229600" cy="1143000"/>
          </a:xfrm>
        </p:spPr>
        <p:txBody>
          <a:bodyPr/>
          <a:lstStyle/>
          <a:p>
            <a:r>
              <a:rPr lang="es-GT" altLang="en-US" sz="3200" smtClean="0"/>
              <a:t>DORMITORIO 4</a:t>
            </a:r>
            <a:endParaRPr lang="en-US" altLang="en-US" sz="3200" smtClean="0"/>
          </a:p>
        </p:txBody>
      </p:sp>
      <p:pic>
        <p:nvPicPr>
          <p:cNvPr id="48131"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675" y="1341438"/>
            <a:ext cx="8699500" cy="46085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a:xfrm>
            <a:off x="34925" y="115888"/>
            <a:ext cx="9001125" cy="720725"/>
          </a:xfrm>
        </p:spPr>
        <p:txBody>
          <a:bodyPr/>
          <a:lstStyle/>
          <a:p>
            <a:pPr eaLnBrk="1" hangingPunct="1"/>
            <a:r>
              <a:rPr lang="es-GT" altLang="en-US" sz="3200" smtClean="0"/>
              <a:t>DORMITORIO 4 (4 camas, 2 dobles) </a:t>
            </a:r>
            <a:r>
              <a:rPr lang="en-US" altLang="en-US" sz="3200" smtClean="0"/>
              <a:t>+ CLOSET</a:t>
            </a:r>
            <a:endParaRPr lang="es-GT" altLang="en-US" sz="3200" smtClean="0"/>
          </a:p>
        </p:txBody>
      </p:sp>
      <p:pic>
        <p:nvPicPr>
          <p:cNvPr id="49155" name="Content Placeholder 7"/>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643438" y="882650"/>
            <a:ext cx="4321175" cy="5759450"/>
          </a:xfrm>
        </p:spPr>
      </p:pic>
      <p:pic>
        <p:nvPicPr>
          <p:cNvPr id="49156"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884238"/>
            <a:ext cx="4321175" cy="57594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50825" y="44450"/>
            <a:ext cx="8642350" cy="1223963"/>
          </a:xfrm>
        </p:spPr>
        <p:txBody>
          <a:bodyPr/>
          <a:lstStyle/>
          <a:p>
            <a:pPr eaLnBrk="1" hangingPunct="1"/>
            <a:r>
              <a:rPr lang="es-GT" altLang="en-US" sz="3200" smtClean="0"/>
              <a:t>DORM. 3 y 4: BAÑO de DOBLE FUNCIÓN</a:t>
            </a:r>
          </a:p>
        </p:txBody>
      </p:sp>
      <p:pic>
        <p:nvPicPr>
          <p:cNvPr id="50179" name="Picture 4" descr="C:\Users\PC\Desktop\baño.jpg"/>
          <p:cNvPicPr>
            <a:picLocks noChangeAspect="1" noChangeArrowheads="1"/>
          </p:cNvPicPr>
          <p:nvPr/>
        </p:nvPicPr>
        <p:blipFill>
          <a:blip r:embed="rId2"/>
          <a:srcRect/>
          <a:stretch>
            <a:fillRect/>
          </a:stretch>
        </p:blipFill>
        <p:spPr bwMode="auto">
          <a:xfrm>
            <a:off x="2224088" y="1233488"/>
            <a:ext cx="4695825" cy="54102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588"/>
            <a:ext cx="8229600" cy="909638"/>
          </a:xfrm>
        </p:spPr>
        <p:txBody>
          <a:bodyPr/>
          <a:lstStyle/>
          <a:p>
            <a:r>
              <a:rPr lang="en-US" altLang="en-US" sz="3200" smtClean="0"/>
              <a:t>SALA</a:t>
            </a:r>
          </a:p>
        </p:txBody>
      </p:sp>
      <p:pic>
        <p:nvPicPr>
          <p:cNvPr id="5120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90513" y="908050"/>
            <a:ext cx="8562975" cy="5827713"/>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7950" y="44450"/>
            <a:ext cx="9001125" cy="863600"/>
          </a:xfrm>
        </p:spPr>
        <p:txBody>
          <a:bodyPr/>
          <a:lstStyle/>
          <a:p>
            <a:pPr eaLnBrk="1" hangingPunct="1"/>
            <a:r>
              <a:rPr lang="es-GT" altLang="en-US" sz="3200" smtClean="0"/>
              <a:t>SALA: SOFÁS de MADERA ROLLIZA</a:t>
            </a:r>
          </a:p>
        </p:txBody>
      </p:sp>
      <p:pic>
        <p:nvPicPr>
          <p:cNvPr id="5222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8175" y="908050"/>
            <a:ext cx="5400675" cy="58293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88913"/>
            <a:ext cx="8229600" cy="576262"/>
          </a:xfrm>
        </p:spPr>
        <p:txBody>
          <a:bodyPr/>
          <a:lstStyle/>
          <a:p>
            <a:pPr eaLnBrk="1" hangingPunct="1"/>
            <a:r>
              <a:rPr lang="es-GT" altLang="en-US" sz="4000" smtClean="0">
                <a:solidFill>
                  <a:srgbClr val="FFE701"/>
                </a:solidFill>
              </a:rPr>
              <a:t>Casa en Likín III</a:t>
            </a:r>
            <a:endParaRPr lang="en-US" altLang="en-US" sz="2400" smtClean="0">
              <a:solidFill>
                <a:schemeClr val="folHlink"/>
              </a:solidFill>
            </a:endParaRPr>
          </a:p>
        </p:txBody>
      </p:sp>
      <p:sp>
        <p:nvSpPr>
          <p:cNvPr id="6147" name="Rectangle 4"/>
          <p:cNvSpPr>
            <a:spLocks noGrp="1" noChangeArrowheads="1"/>
          </p:cNvSpPr>
          <p:nvPr>
            <p:ph type="body" idx="1"/>
          </p:nvPr>
        </p:nvSpPr>
        <p:spPr>
          <a:xfrm>
            <a:off x="539750" y="765175"/>
            <a:ext cx="8229600" cy="5876925"/>
          </a:xfrm>
        </p:spPr>
        <p:txBody>
          <a:bodyPr/>
          <a:lstStyle/>
          <a:p>
            <a:pPr eaLnBrk="1" hangingPunct="1"/>
            <a:r>
              <a:rPr lang="es-GT" altLang="en-US" sz="2000" smtClean="0"/>
              <a:t>Jacuzzi con mosaico al lado de la Piscina principal</a:t>
            </a:r>
          </a:p>
          <a:p>
            <a:pPr eaLnBrk="1" hangingPunct="1"/>
            <a:r>
              <a:rPr lang="es-GT" altLang="en-US" sz="2000" smtClean="0"/>
              <a:t>El Rancho Principal da hacia el canal y tiene un deck de madera de 18 mts de largo por 3 mts de ancho</a:t>
            </a:r>
          </a:p>
          <a:p>
            <a:pPr eaLnBrk="1" hangingPunct="1"/>
            <a:r>
              <a:rPr lang="es-GT" altLang="en-US" sz="2000" smtClean="0"/>
              <a:t>Todo el frente del canal con el deck de madera del Rancho tiene Mangle natural que le da privacidad a toda esta área </a:t>
            </a:r>
          </a:p>
          <a:p>
            <a:pPr eaLnBrk="1" hangingPunct="1"/>
            <a:r>
              <a:rPr lang="es-GT" altLang="en-US" sz="2000" smtClean="0"/>
              <a:t>La colindancia del terreno con el canal (40 mts) está protegida con malecón</a:t>
            </a:r>
          </a:p>
          <a:p>
            <a:pPr eaLnBrk="1" hangingPunct="1"/>
            <a:r>
              <a:rPr lang="es-GT" altLang="en-US" sz="2000" smtClean="0"/>
              <a:t>Muelle flotante en el canal para estacionar lancha y wave runner</a:t>
            </a:r>
          </a:p>
          <a:p>
            <a:pPr eaLnBrk="1" hangingPunct="1"/>
            <a:r>
              <a:rPr lang="es-GT" altLang="en-US" sz="2000" smtClean="0"/>
              <a:t>Adicionalmente hay una rampa hacia el canal para guardar lancha y una plataforma de apoyo</a:t>
            </a:r>
          </a:p>
          <a:p>
            <a:pPr eaLnBrk="1" hangingPunct="1"/>
            <a:r>
              <a:rPr lang="es-GT" altLang="en-US" sz="2000" smtClean="0"/>
              <a:t>Jardín amplio de 20 mts de largo por 8 mts de ancho</a:t>
            </a:r>
          </a:p>
          <a:p>
            <a:pPr eaLnBrk="1" hangingPunct="1"/>
            <a:r>
              <a:rPr lang="es-GT" altLang="en-US" sz="2000" smtClean="0"/>
              <a:t>Área para estacionamiento bajo sombra de palmeras (3 carros)</a:t>
            </a:r>
          </a:p>
          <a:p>
            <a:pPr eaLnBrk="1" hangingPunct="1"/>
            <a:r>
              <a:rPr lang="es-GT" altLang="en-US" sz="2000" smtClean="0"/>
              <a:t>Área con piso de concreto para estacionar otros 2 carros, que adicionalmente tiene una canasta de basquetbol</a:t>
            </a:r>
          </a:p>
          <a:p>
            <a:pPr eaLnBrk="1" hangingPunct="1">
              <a:buFontTx/>
              <a:buNone/>
            </a:pPr>
            <a:endParaRPr lang="es-GT" altLang="en-US" sz="2000" smtClean="0"/>
          </a:p>
          <a:p>
            <a:pPr eaLnBrk="1" hangingPunct="1">
              <a:buFontTx/>
              <a:buNone/>
            </a:pPr>
            <a:endParaRPr lang="en-US" altLang="en-US" sz="2000" smtClean="0"/>
          </a:p>
        </p:txBody>
      </p:sp>
      <p:sp>
        <p:nvSpPr>
          <p:cNvPr id="6148" name="AutoShape 6">
            <a:hlinkClick r:id="" action="ppaction://hlinkshowjump?jump=nextslide"/>
          </p:cNvPr>
          <p:cNvSpPr>
            <a:spLocks noChangeArrowheads="1"/>
          </p:cNvSpPr>
          <p:nvPr/>
        </p:nvSpPr>
        <p:spPr bwMode="auto">
          <a:xfrm>
            <a:off x="7874000" y="5949950"/>
            <a:ext cx="792163" cy="404813"/>
          </a:xfrm>
          <a:prstGeom prst="rightArrow">
            <a:avLst>
              <a:gd name="adj1" fmla="val 50000"/>
              <a:gd name="adj2" fmla="val 48922"/>
            </a:avLst>
          </a:prstGeom>
          <a:solidFill>
            <a:schemeClr val="accent1"/>
          </a:solidFill>
          <a:ln w="9525">
            <a:solidFill>
              <a:schemeClr val="tx1"/>
            </a:solidFill>
            <a:miter lim="800000"/>
            <a:headEnd/>
            <a:tailEnd/>
          </a:ln>
        </p:spPr>
        <p:txBody>
          <a:bodyPr wrap="none" anchor="ctr"/>
          <a:lstStyle/>
          <a:p>
            <a:endParaRPr lang="es-GT" altLang="en-US"/>
          </a:p>
        </p:txBody>
      </p:sp>
      <p:sp>
        <p:nvSpPr>
          <p:cNvPr id="6149" name="Rectangle 7"/>
          <p:cNvSpPr>
            <a:spLocks noChangeArrowheads="1"/>
          </p:cNvSpPr>
          <p:nvPr/>
        </p:nvSpPr>
        <p:spPr bwMode="auto">
          <a:xfrm>
            <a:off x="179388" y="115888"/>
            <a:ext cx="8785225" cy="6626225"/>
          </a:xfrm>
          <a:prstGeom prst="rect">
            <a:avLst/>
          </a:prstGeom>
          <a:noFill/>
          <a:ln w="50800">
            <a:solidFill>
              <a:schemeClr val="folHlink"/>
            </a:solidFill>
            <a:miter lim="800000"/>
            <a:headEnd/>
            <a:tailEnd/>
          </a:ln>
        </p:spPr>
        <p:txBody>
          <a:bodyPr wrap="none" anchor="ctr"/>
          <a:lstStyle/>
          <a:p>
            <a:endParaRPr lang="es-GT" altLang="en-US"/>
          </a:p>
        </p:txBody>
      </p:sp>
    </p:spTree>
  </p:cSld>
  <p:clrMapOvr>
    <a:overrideClrMapping bg1="dk2" tx1="lt1" bg2="dk1" tx2="lt2" accent1="accent1" accent2="accent2" accent3="accent3" accent4="accent4" accent5="accent5" accent6="accent6" hlink="hlink" folHlink="folHlink"/>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836613"/>
          </a:xfrm>
        </p:spPr>
        <p:txBody>
          <a:bodyPr/>
          <a:lstStyle/>
          <a:p>
            <a:r>
              <a:rPr lang="en-US" altLang="en-US" sz="3200" smtClean="0"/>
              <a:t>COMEDOR</a:t>
            </a:r>
          </a:p>
        </p:txBody>
      </p:sp>
      <p:pic>
        <p:nvPicPr>
          <p:cNvPr id="5325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755650"/>
            <a:ext cx="8713788" cy="587533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44450"/>
            <a:ext cx="8147050" cy="1008063"/>
          </a:xfrm>
        </p:spPr>
        <p:txBody>
          <a:bodyPr/>
          <a:lstStyle/>
          <a:p>
            <a:r>
              <a:rPr lang="en-US" altLang="en-US" sz="3200" smtClean="0"/>
              <a:t>SALA Y COMEDOR</a:t>
            </a:r>
          </a:p>
        </p:txBody>
      </p:sp>
      <p:pic>
        <p:nvPicPr>
          <p:cNvPr id="5427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663" y="1700213"/>
            <a:ext cx="8942387" cy="360045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7950" y="115888"/>
            <a:ext cx="9036050" cy="792162"/>
          </a:xfrm>
        </p:spPr>
        <p:txBody>
          <a:bodyPr/>
          <a:lstStyle/>
          <a:p>
            <a:r>
              <a:rPr lang="en-US" altLang="en-US" sz="3200" smtClean="0"/>
              <a:t>SALA, COMEDOR Y BARRA DE COCINA</a:t>
            </a:r>
          </a:p>
        </p:txBody>
      </p:sp>
      <p:pic>
        <p:nvPicPr>
          <p:cNvPr id="5529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1288" y="1016000"/>
            <a:ext cx="8823325" cy="5595938"/>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79388" y="44450"/>
            <a:ext cx="8813800" cy="863600"/>
          </a:xfrm>
        </p:spPr>
        <p:txBody>
          <a:bodyPr/>
          <a:lstStyle/>
          <a:p>
            <a:r>
              <a:rPr lang="en-US" altLang="en-US" sz="3200" smtClean="0"/>
              <a:t>COCINA CON BARRA HACIA COMEDOR Y HACIA LA MESA EXTERIOR</a:t>
            </a:r>
          </a:p>
        </p:txBody>
      </p:sp>
      <p:pic>
        <p:nvPicPr>
          <p:cNvPr id="5632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80975" y="981075"/>
            <a:ext cx="4319588" cy="5761038"/>
          </a:xfrm>
        </p:spPr>
      </p:pic>
      <p:pic>
        <p:nvPicPr>
          <p:cNvPr id="56324"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2013" y="981075"/>
            <a:ext cx="4321175" cy="57610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z="3200" smtClean="0"/>
              <a:t>COMEDOR Y COCINA</a:t>
            </a:r>
          </a:p>
        </p:txBody>
      </p:sp>
      <p:pic>
        <p:nvPicPr>
          <p:cNvPr id="57347"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2205038"/>
            <a:ext cx="8928100" cy="302418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539750" y="260350"/>
            <a:ext cx="8229600" cy="865188"/>
          </a:xfrm>
        </p:spPr>
        <p:txBody>
          <a:bodyPr/>
          <a:lstStyle/>
          <a:p>
            <a:pPr eaLnBrk="1" hangingPunct="1"/>
            <a:r>
              <a:rPr lang="es-GT" altLang="en-US" sz="3200" smtClean="0">
                <a:solidFill>
                  <a:srgbClr val="FFFF99"/>
                </a:solidFill>
              </a:rPr>
              <a:t>INGRESO PEATONAL</a:t>
            </a:r>
            <a:endParaRPr lang="es-GT" altLang="en-US" smtClean="0"/>
          </a:p>
        </p:txBody>
      </p:sp>
      <p:pic>
        <p:nvPicPr>
          <p:cNvPr id="58371" name="Picture 2" descr="C:\Users\PC\Documents\Mis archivos recibidos\IMG-20170704-WA003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3188" y="1214438"/>
            <a:ext cx="4000500" cy="5334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539750" y="260350"/>
            <a:ext cx="8229600" cy="865188"/>
          </a:xfrm>
        </p:spPr>
        <p:txBody>
          <a:bodyPr/>
          <a:lstStyle/>
          <a:p>
            <a:pPr eaLnBrk="1" hangingPunct="1"/>
            <a:r>
              <a:rPr lang="es-GT" altLang="en-US" sz="3200" smtClean="0">
                <a:solidFill>
                  <a:srgbClr val="FFFF99"/>
                </a:solidFill>
              </a:rPr>
              <a:t>INGRESO PEATONAL</a:t>
            </a:r>
            <a:endParaRPr lang="es-GT" altLang="en-US" smtClean="0"/>
          </a:p>
        </p:txBody>
      </p:sp>
      <p:pic>
        <p:nvPicPr>
          <p:cNvPr id="59395" name="Picture 3" descr="C:\Users\PC\Desktop\Likin fotos presentacion\20170524_12124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3188" y="1071563"/>
            <a:ext cx="3963987" cy="52863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39750" y="260350"/>
            <a:ext cx="8229600" cy="865188"/>
          </a:xfrm>
        </p:spPr>
        <p:txBody>
          <a:bodyPr/>
          <a:lstStyle/>
          <a:p>
            <a:pPr eaLnBrk="1" hangingPunct="1"/>
            <a:r>
              <a:rPr lang="es-GT" altLang="en-US" sz="3200" smtClean="0">
                <a:solidFill>
                  <a:srgbClr val="FFFF99"/>
                </a:solidFill>
              </a:rPr>
              <a:t>VISTA DESDE INGRESO PEATONAL</a:t>
            </a:r>
            <a:endParaRPr lang="es-GT" altLang="en-US" smtClean="0"/>
          </a:p>
        </p:txBody>
      </p:sp>
      <p:pic>
        <p:nvPicPr>
          <p:cNvPr id="12290" name="Picture 2" descr="C:\Users\PC\Documents\Mis archivos recibidos\IMG-20180712-WA0035.jpg"/>
          <p:cNvPicPr>
            <a:picLocks noChangeAspect="1" noChangeArrowheads="1"/>
          </p:cNvPicPr>
          <p:nvPr/>
        </p:nvPicPr>
        <p:blipFill>
          <a:blip r:embed="rId2"/>
          <a:srcRect/>
          <a:stretch>
            <a:fillRect/>
          </a:stretch>
        </p:blipFill>
        <p:spPr bwMode="auto">
          <a:xfrm>
            <a:off x="785786" y="1643050"/>
            <a:ext cx="7723859" cy="4357718"/>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9750" y="260350"/>
            <a:ext cx="8229600" cy="865188"/>
          </a:xfrm>
        </p:spPr>
        <p:txBody>
          <a:bodyPr/>
          <a:lstStyle/>
          <a:p>
            <a:pPr eaLnBrk="1" hangingPunct="1"/>
            <a:r>
              <a:rPr lang="es-GT" altLang="en-US" sz="3200" smtClean="0">
                <a:solidFill>
                  <a:srgbClr val="FFFF99"/>
                </a:solidFill>
              </a:rPr>
              <a:t>JARDÍN</a:t>
            </a:r>
            <a:endParaRPr lang="es-GT" altLang="en-US" smtClean="0"/>
          </a:p>
        </p:txBody>
      </p:sp>
      <p:pic>
        <p:nvPicPr>
          <p:cNvPr id="6144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7950" y="1844675"/>
            <a:ext cx="8928100" cy="352901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115888"/>
            <a:ext cx="8229600" cy="649287"/>
          </a:xfrm>
        </p:spPr>
        <p:txBody>
          <a:bodyPr/>
          <a:lstStyle/>
          <a:p>
            <a:pPr eaLnBrk="1" hangingPunct="1"/>
            <a:r>
              <a:rPr lang="es-GT" altLang="en-US" sz="3200" smtClean="0">
                <a:solidFill>
                  <a:srgbClr val="FFFF99"/>
                </a:solidFill>
              </a:rPr>
              <a:t>JARDÍN</a:t>
            </a:r>
            <a:endParaRPr lang="es-GT" altLang="en-US" smtClean="0"/>
          </a:p>
        </p:txBody>
      </p:sp>
      <p:pic>
        <p:nvPicPr>
          <p:cNvPr id="6246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79388" y="836613"/>
            <a:ext cx="8713787" cy="581025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850900"/>
          </a:xfrm>
        </p:spPr>
        <p:txBody>
          <a:bodyPr/>
          <a:lstStyle/>
          <a:p>
            <a:pPr eaLnBrk="1" hangingPunct="1"/>
            <a:r>
              <a:rPr lang="es-GT" altLang="en-US" sz="4000" smtClean="0">
                <a:solidFill>
                  <a:schemeClr val="folHlink"/>
                </a:solidFill>
              </a:rPr>
              <a:t>Casa en Likín 3</a:t>
            </a:r>
            <a:endParaRPr lang="en-US" altLang="en-US" sz="4000" smtClean="0">
              <a:solidFill>
                <a:schemeClr val="folHlink"/>
              </a:solidFill>
            </a:endParaRPr>
          </a:p>
        </p:txBody>
      </p:sp>
      <p:sp>
        <p:nvSpPr>
          <p:cNvPr id="7171" name="Rectangle 3"/>
          <p:cNvSpPr>
            <a:spLocks noGrp="1" noChangeArrowheads="1"/>
          </p:cNvSpPr>
          <p:nvPr>
            <p:ph type="body" idx="1"/>
          </p:nvPr>
        </p:nvSpPr>
        <p:spPr>
          <a:xfrm>
            <a:off x="457200" y="981075"/>
            <a:ext cx="8229600" cy="5145088"/>
          </a:xfrm>
        </p:spPr>
        <p:txBody>
          <a:bodyPr/>
          <a:lstStyle/>
          <a:p>
            <a:pPr eaLnBrk="1" hangingPunct="1"/>
            <a:endParaRPr lang="es-GT" altLang="en-US" sz="2000" smtClean="0"/>
          </a:p>
          <a:p>
            <a:pPr eaLnBrk="1" hangingPunct="1"/>
            <a:r>
              <a:rPr lang="es-GT" altLang="en-US" sz="2000" smtClean="0"/>
              <a:t>La Casa consta de Sala, Comedor, Cocina, 4 Dormitorios, 3 Baños y Servicio, distribuida en 3 módulos conectados por un rancho:</a:t>
            </a:r>
          </a:p>
          <a:p>
            <a:pPr lvl="1" eaLnBrk="1" hangingPunct="1"/>
            <a:r>
              <a:rPr lang="es-GT" altLang="en-US" sz="2000" smtClean="0"/>
              <a:t>Módulo con de Sala, Comedor y Cocina con Aire Acondicionado, Dormitorio de Servicio (convertido actualmente en Lavandería) con baño de servicio y patio.</a:t>
            </a:r>
          </a:p>
          <a:p>
            <a:pPr lvl="1" eaLnBrk="1" hangingPunct="1"/>
            <a:r>
              <a:rPr lang="es-GT" altLang="en-US" sz="2000" smtClean="0"/>
              <a:t>Módulo de Dormitorio Principal con Aire Acondicionado, cama King, closet y baño de doble función; Dormitorio 2 con Aire Acondionado, 2 camas, closet y baño propio.</a:t>
            </a:r>
          </a:p>
          <a:p>
            <a:pPr lvl="1" eaLnBrk="1" hangingPunct="1"/>
            <a:r>
              <a:rPr lang="es-GT" altLang="en-US" sz="2000" smtClean="0"/>
              <a:t>Módulo de Dormitorios 3 y 4 cada uno con Airea Acondicionado, 4 camas y closet, que comparten un baño de doble función.</a:t>
            </a:r>
          </a:p>
          <a:p>
            <a:pPr eaLnBrk="1" hangingPunct="1"/>
            <a:r>
              <a:rPr lang="es-GT" altLang="en-US" sz="2000" smtClean="0"/>
              <a:t> Adicionalmente tiene una bodega grande donde se guarda una moto de 4 ruedas y tiene estanterías.</a:t>
            </a:r>
          </a:p>
          <a:p>
            <a:pPr eaLnBrk="1" hangingPunct="1"/>
            <a:r>
              <a:rPr lang="es-GT" altLang="en-US" sz="2000" smtClean="0"/>
              <a:t>Cuarto de maquinas donde está la bomba de piscina y filtro</a:t>
            </a:r>
          </a:p>
          <a:p>
            <a:pPr lvl="1" eaLnBrk="1" hangingPunct="1"/>
            <a:endParaRPr lang="en-US" altLang="en-US" sz="1800" smtClean="0"/>
          </a:p>
        </p:txBody>
      </p:sp>
      <p:sp>
        <p:nvSpPr>
          <p:cNvPr id="7172" name="AutoShape 4">
            <a:hlinkClick r:id="" action="ppaction://hlinkshowjump?jump=nextslide"/>
          </p:cNvPr>
          <p:cNvSpPr>
            <a:spLocks noChangeArrowheads="1"/>
          </p:cNvSpPr>
          <p:nvPr/>
        </p:nvSpPr>
        <p:spPr bwMode="auto">
          <a:xfrm>
            <a:off x="8101013" y="6237288"/>
            <a:ext cx="792162" cy="404812"/>
          </a:xfrm>
          <a:prstGeom prst="rightArrow">
            <a:avLst>
              <a:gd name="adj1" fmla="val 50000"/>
              <a:gd name="adj2" fmla="val 48922"/>
            </a:avLst>
          </a:prstGeom>
          <a:solidFill>
            <a:schemeClr val="accent1"/>
          </a:solidFill>
          <a:ln w="9525">
            <a:solidFill>
              <a:schemeClr val="tx1"/>
            </a:solidFill>
            <a:miter lim="800000"/>
            <a:headEnd/>
            <a:tailEnd/>
          </a:ln>
        </p:spPr>
        <p:txBody>
          <a:bodyPr wrap="none" anchor="ctr"/>
          <a:lstStyle/>
          <a:p>
            <a:endParaRPr lang="es-GT" altLang="en-US"/>
          </a:p>
        </p:txBody>
      </p:sp>
      <p:sp>
        <p:nvSpPr>
          <p:cNvPr id="7173" name="Rectangle 5"/>
          <p:cNvSpPr>
            <a:spLocks noChangeArrowheads="1"/>
          </p:cNvSpPr>
          <p:nvPr/>
        </p:nvSpPr>
        <p:spPr bwMode="auto">
          <a:xfrm>
            <a:off x="179388" y="188913"/>
            <a:ext cx="8785225" cy="6553200"/>
          </a:xfrm>
          <a:prstGeom prst="rect">
            <a:avLst/>
          </a:prstGeom>
          <a:noFill/>
          <a:ln w="50800">
            <a:solidFill>
              <a:schemeClr val="folHlink"/>
            </a:solidFill>
            <a:miter lim="800000"/>
            <a:headEnd/>
            <a:tailEnd/>
          </a:ln>
        </p:spPr>
        <p:txBody>
          <a:bodyPr wrap="none" anchor="ctr"/>
          <a:lstStyle/>
          <a:p>
            <a:endParaRPr lang="es-GT" altLang="en-US"/>
          </a:p>
        </p:txBody>
      </p:sp>
    </p:spTree>
  </p:cSld>
  <p:clrMapOvr>
    <a:overrideClrMapping bg1="dk2" tx1="lt1" bg2="dk1" tx2="lt2" accent1="accent1" accent2="accent2" accent3="accent3" accent4="accent4" accent5="accent5" accent6="accent6" hlink="hlink" folHlink="folHlink"/>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115888"/>
            <a:ext cx="8229600" cy="747712"/>
          </a:xfrm>
        </p:spPr>
        <p:txBody>
          <a:bodyPr/>
          <a:lstStyle/>
          <a:p>
            <a:pPr eaLnBrk="1" hangingPunct="1"/>
            <a:r>
              <a:rPr lang="es-GT" altLang="en-US" sz="3200" smtClean="0"/>
              <a:t>JARDÍN</a:t>
            </a:r>
          </a:p>
        </p:txBody>
      </p:sp>
      <p:pic>
        <p:nvPicPr>
          <p:cNvPr id="63491" name="Picture 4" descr="C:\Users\PC\Desktop\Likin fotos presentacion\20170524_1131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8688" y="928688"/>
            <a:ext cx="7358062" cy="551815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0"/>
            <a:ext cx="8229600" cy="836613"/>
          </a:xfrm>
        </p:spPr>
        <p:txBody>
          <a:bodyPr/>
          <a:lstStyle/>
          <a:p>
            <a:pPr eaLnBrk="1" hangingPunct="1"/>
            <a:r>
              <a:rPr lang="es-GT" altLang="en-US" sz="2800" smtClean="0">
                <a:solidFill>
                  <a:srgbClr val="FFFF99"/>
                </a:solidFill>
              </a:rPr>
              <a:t>VISTA DESDE JARDIN JUNTO A CANAL</a:t>
            </a:r>
            <a:endParaRPr lang="es-GT" altLang="en-US" smtClean="0"/>
          </a:p>
        </p:txBody>
      </p:sp>
      <p:pic>
        <p:nvPicPr>
          <p:cNvPr id="13314" name="Picture 2" descr="C:\Users\PC\Documents\Mis archivos recibidos\IMG-20180712-WA0037.jpg"/>
          <p:cNvPicPr>
            <a:picLocks noChangeAspect="1" noChangeArrowheads="1"/>
          </p:cNvPicPr>
          <p:nvPr/>
        </p:nvPicPr>
        <p:blipFill>
          <a:blip r:embed="rId2"/>
          <a:srcRect/>
          <a:stretch>
            <a:fillRect/>
          </a:stretch>
        </p:blipFill>
        <p:spPr bwMode="auto">
          <a:xfrm>
            <a:off x="695325" y="1238250"/>
            <a:ext cx="7753350" cy="43815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07950" y="-100013"/>
            <a:ext cx="9432925" cy="1081088"/>
          </a:xfrm>
        </p:spPr>
        <p:txBody>
          <a:bodyPr/>
          <a:lstStyle/>
          <a:p>
            <a:pPr eaLnBrk="1" hangingPunct="1"/>
            <a:r>
              <a:rPr lang="es-GT" altLang="en-US" sz="2800" smtClean="0"/>
              <a:t>JARDÍN, PARQUEO Y ÁREA PARA AMPLIACIÓN</a:t>
            </a:r>
          </a:p>
        </p:txBody>
      </p:sp>
      <p:pic>
        <p:nvPicPr>
          <p:cNvPr id="65539" name="Picture 4" descr="C:\Users\PC\Desktop\Likin fotos presentacion\JARDIN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250" y="928688"/>
            <a:ext cx="7429500" cy="55721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0"/>
            <a:ext cx="8229600" cy="836613"/>
          </a:xfrm>
        </p:spPr>
        <p:txBody>
          <a:bodyPr/>
          <a:lstStyle/>
          <a:p>
            <a:pPr eaLnBrk="1" hangingPunct="1"/>
            <a:r>
              <a:rPr lang="es-GT" altLang="en-US" sz="2800" smtClean="0">
                <a:solidFill>
                  <a:srgbClr val="FFFF99"/>
                </a:solidFill>
              </a:rPr>
              <a:t>JARDÍN, PARQUEO Y ÁREA PARA AMPLIACIÓN</a:t>
            </a:r>
            <a:endParaRPr lang="es-GT" altLang="en-US" smtClean="0"/>
          </a:p>
        </p:txBody>
      </p:sp>
      <p:pic>
        <p:nvPicPr>
          <p:cNvPr id="6656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79388" y="908050"/>
            <a:ext cx="8785225" cy="570865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9600" cy="836613"/>
          </a:xfrm>
        </p:spPr>
        <p:txBody>
          <a:bodyPr/>
          <a:lstStyle/>
          <a:p>
            <a:pPr eaLnBrk="1" hangingPunct="1"/>
            <a:r>
              <a:rPr lang="es-GT" altLang="en-US" sz="2800" smtClean="0">
                <a:solidFill>
                  <a:srgbClr val="FFFF99"/>
                </a:solidFill>
              </a:rPr>
              <a:t>JARDÍN, PARQUEO Y ÁREA PARA AMPLIACIÓN</a:t>
            </a:r>
            <a:endParaRPr lang="es-GT" altLang="en-US" smtClean="0"/>
          </a:p>
        </p:txBody>
      </p:sp>
      <p:pic>
        <p:nvPicPr>
          <p:cNvPr id="67587" name="Picture 2" descr="C:\Users\PC\Desktop\Likin fotos presentacion\20170524_1130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813" y="857250"/>
            <a:ext cx="7429500" cy="557212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44450"/>
            <a:ext cx="8229600" cy="863600"/>
          </a:xfrm>
        </p:spPr>
        <p:txBody>
          <a:bodyPr/>
          <a:lstStyle/>
          <a:p>
            <a:r>
              <a:rPr lang="es-GT" altLang="en-US" sz="3200" smtClean="0">
                <a:solidFill>
                  <a:srgbClr val="FFFF99"/>
                </a:solidFill>
              </a:rPr>
              <a:t>INGRESO VEHICULAR A LIKÍN</a:t>
            </a:r>
            <a:endParaRPr lang="en-US" altLang="en-US" sz="3200" smtClean="0"/>
          </a:p>
        </p:txBody>
      </p:sp>
      <p:pic>
        <p:nvPicPr>
          <p:cNvPr id="68611" name="Picture 2" descr="C:\Users\PC\Desktop\Likin fotos presentacion\20170524_1329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813" y="785813"/>
            <a:ext cx="7715250" cy="578643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44450"/>
            <a:ext cx="8229600" cy="863600"/>
          </a:xfrm>
        </p:spPr>
        <p:txBody>
          <a:bodyPr/>
          <a:lstStyle/>
          <a:p>
            <a:r>
              <a:rPr lang="es-GT" altLang="en-US" sz="3200" smtClean="0">
                <a:solidFill>
                  <a:srgbClr val="FFFF99"/>
                </a:solidFill>
              </a:rPr>
              <a:t>LIKÍN – JUEGOS PARA NIÑOS</a:t>
            </a:r>
            <a:endParaRPr lang="en-US" altLang="en-US" sz="3200" smtClean="0"/>
          </a:p>
        </p:txBody>
      </p:sp>
      <p:pic>
        <p:nvPicPr>
          <p:cNvPr id="6963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908050"/>
            <a:ext cx="8642350" cy="579755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115888"/>
            <a:ext cx="8229600" cy="865187"/>
          </a:xfrm>
        </p:spPr>
        <p:txBody>
          <a:bodyPr/>
          <a:lstStyle/>
          <a:p>
            <a:r>
              <a:rPr lang="es-GT" altLang="en-US" sz="3200" smtClean="0">
                <a:solidFill>
                  <a:srgbClr val="FFFF99"/>
                </a:solidFill>
              </a:rPr>
              <a:t>LIKÍN – JUEGOS PARA NIÑOS</a:t>
            </a:r>
            <a:endParaRPr lang="en-US" altLang="en-US" sz="4000" smtClean="0"/>
          </a:p>
        </p:txBody>
      </p:sp>
      <p:pic>
        <p:nvPicPr>
          <p:cNvPr id="7065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981075"/>
            <a:ext cx="8569325" cy="5737225"/>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15888"/>
            <a:ext cx="8229600" cy="730250"/>
          </a:xfrm>
        </p:spPr>
        <p:txBody>
          <a:bodyPr/>
          <a:lstStyle/>
          <a:p>
            <a:r>
              <a:rPr lang="es-GT" altLang="en-US" sz="3200" smtClean="0">
                <a:solidFill>
                  <a:srgbClr val="FFFF99"/>
                </a:solidFill>
              </a:rPr>
              <a:t>LIKÍN – JUEGOS PARA NIÑOS</a:t>
            </a:r>
            <a:endParaRPr lang="en-US" altLang="en-US" smtClean="0"/>
          </a:p>
        </p:txBody>
      </p:sp>
      <p:pic>
        <p:nvPicPr>
          <p:cNvPr id="7168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79388" y="846138"/>
            <a:ext cx="8713787" cy="5895975"/>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0"/>
            <a:ext cx="8229600" cy="765175"/>
          </a:xfrm>
        </p:spPr>
        <p:txBody>
          <a:bodyPr/>
          <a:lstStyle/>
          <a:p>
            <a:r>
              <a:rPr lang="es-GT" altLang="en-US" sz="3200" smtClean="0">
                <a:solidFill>
                  <a:srgbClr val="FFFF99"/>
                </a:solidFill>
              </a:rPr>
              <a:t>LIKÍN – ARENERO PARA NIÑOS</a:t>
            </a:r>
            <a:endParaRPr lang="en-US" altLang="en-US" sz="3200" smtClean="0"/>
          </a:p>
        </p:txBody>
      </p:sp>
      <p:pic>
        <p:nvPicPr>
          <p:cNvPr id="7270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765175"/>
            <a:ext cx="8569325" cy="597852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a:xfrm>
            <a:off x="179388" y="115888"/>
            <a:ext cx="8929687" cy="720725"/>
          </a:xfrm>
        </p:spPr>
        <p:txBody>
          <a:bodyPr/>
          <a:lstStyle/>
          <a:p>
            <a:pPr eaLnBrk="1" hangingPunct="1"/>
            <a:r>
              <a:rPr lang="es-GT" altLang="en-US" sz="3200" smtClean="0"/>
              <a:t>RANCHO PRINCIPAL: MESA DE COMEDOR</a:t>
            </a:r>
          </a:p>
        </p:txBody>
      </p:sp>
      <p:pic>
        <p:nvPicPr>
          <p:cNvPr id="2050" name="Picture 2" descr="C:\Users\PC\Documents\Mis archivos recibidos\IMG-20180712-WA0024.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214414" y="857232"/>
            <a:ext cx="3214710" cy="5758524"/>
          </a:xfrm>
          <a:prstGeom prst="rect">
            <a:avLst/>
          </a:prstGeom>
          <a:noFill/>
        </p:spPr>
      </p:pic>
      <p:pic>
        <p:nvPicPr>
          <p:cNvPr id="2051" name="Picture 3" descr="C:\Users\PC\Documents\Mis archivos recibidos\IMG-20180712-WA0025.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679388" y="857232"/>
            <a:ext cx="3250198" cy="5786478"/>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0"/>
            <a:ext cx="8229600" cy="981075"/>
          </a:xfrm>
        </p:spPr>
        <p:txBody>
          <a:bodyPr/>
          <a:lstStyle/>
          <a:p>
            <a:r>
              <a:rPr lang="es-GT" altLang="en-US" sz="3200" smtClean="0">
                <a:solidFill>
                  <a:srgbClr val="FFFF99"/>
                </a:solidFill>
              </a:rPr>
              <a:t>LIKÍN – VOLLEY BALL DE PLAYA</a:t>
            </a:r>
            <a:endParaRPr lang="en-US" altLang="en-US" sz="3200" smtClean="0"/>
          </a:p>
        </p:txBody>
      </p:sp>
      <p:pic>
        <p:nvPicPr>
          <p:cNvPr id="7373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23850" y="836613"/>
            <a:ext cx="8507413" cy="5840412"/>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539750" y="0"/>
            <a:ext cx="8229600" cy="836613"/>
          </a:xfrm>
        </p:spPr>
        <p:txBody>
          <a:bodyPr/>
          <a:lstStyle/>
          <a:p>
            <a:r>
              <a:rPr lang="es-GT" altLang="en-US" sz="3200" smtClean="0">
                <a:solidFill>
                  <a:srgbClr val="FFFF99"/>
                </a:solidFill>
              </a:rPr>
              <a:t>LIKÍN – CAMPO BASKET BALL</a:t>
            </a:r>
            <a:endParaRPr lang="en-US" altLang="en-US" sz="3200" smtClean="0"/>
          </a:p>
        </p:txBody>
      </p:sp>
      <p:pic>
        <p:nvPicPr>
          <p:cNvPr id="7475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836613"/>
            <a:ext cx="8642350" cy="588962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68313" y="82550"/>
            <a:ext cx="8229600" cy="792163"/>
          </a:xfrm>
        </p:spPr>
        <p:txBody>
          <a:bodyPr/>
          <a:lstStyle/>
          <a:p>
            <a:r>
              <a:rPr lang="es-GT" altLang="en-US" sz="3200" smtClean="0">
                <a:solidFill>
                  <a:srgbClr val="FFFF99"/>
                </a:solidFill>
              </a:rPr>
              <a:t>LIKÍN – CAMPO BASKET BALL</a:t>
            </a:r>
            <a:endParaRPr lang="en-US" altLang="en-US" smtClean="0"/>
          </a:p>
        </p:txBody>
      </p:sp>
      <p:pic>
        <p:nvPicPr>
          <p:cNvPr id="7577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23850" y="908050"/>
            <a:ext cx="8496300" cy="570865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2339975" y="0"/>
            <a:ext cx="4608513" cy="461963"/>
          </a:xfrm>
          <a:prstGeom prst="rect">
            <a:avLst/>
          </a:prstGeom>
          <a:noFill/>
          <a:ln w="9525">
            <a:noFill/>
            <a:miter lim="800000"/>
            <a:headEnd/>
            <a:tailEnd/>
          </a:ln>
        </p:spPr>
        <p:txBody>
          <a:bodyPr>
            <a:spAutoFit/>
          </a:bodyPr>
          <a:lstStyle/>
          <a:p>
            <a:pPr>
              <a:spcBef>
                <a:spcPct val="50000"/>
              </a:spcBef>
            </a:pPr>
            <a:r>
              <a:rPr lang="es-GT" altLang="en-US" sz="2400" b="1">
                <a:solidFill>
                  <a:schemeClr val="tx2"/>
                </a:solidFill>
              </a:rPr>
              <a:t>    PLANO DE CASA ACTUAL</a:t>
            </a:r>
            <a:endParaRPr lang="en-US" altLang="en-US" sz="2400" b="1">
              <a:solidFill>
                <a:schemeClr val="tx2"/>
              </a:solidFill>
            </a:endParaRPr>
          </a:p>
        </p:txBody>
      </p:sp>
      <p:sp>
        <p:nvSpPr>
          <p:cNvPr id="76803" name="AutoShape 15">
            <a:hlinkClick r:id="" action="ppaction://hlinkshowjump?jump=nextslide"/>
          </p:cNvPr>
          <p:cNvSpPr>
            <a:spLocks noChangeArrowheads="1"/>
          </p:cNvSpPr>
          <p:nvPr/>
        </p:nvSpPr>
        <p:spPr bwMode="auto">
          <a:xfrm>
            <a:off x="8243888" y="6092825"/>
            <a:ext cx="792162" cy="404813"/>
          </a:xfrm>
          <a:prstGeom prst="rightArrow">
            <a:avLst>
              <a:gd name="adj1" fmla="val 50000"/>
              <a:gd name="adj2" fmla="val 48921"/>
            </a:avLst>
          </a:prstGeom>
          <a:solidFill>
            <a:schemeClr val="tx2"/>
          </a:solidFill>
          <a:ln w="9525">
            <a:solidFill>
              <a:schemeClr val="tx1"/>
            </a:solidFill>
            <a:miter lim="800000"/>
            <a:headEnd/>
            <a:tailEnd/>
          </a:ln>
        </p:spPr>
        <p:txBody>
          <a:bodyPr wrap="none" anchor="ctr"/>
          <a:lstStyle/>
          <a:p>
            <a:pPr algn="ctr"/>
            <a:endParaRPr lang="en-US" altLang="en-US">
              <a:solidFill>
                <a:schemeClr val="tx2"/>
              </a:solidFill>
            </a:endParaRPr>
          </a:p>
        </p:txBody>
      </p:sp>
      <p:pic>
        <p:nvPicPr>
          <p:cNvPr id="7680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125" y="428625"/>
            <a:ext cx="7072313" cy="6319838"/>
          </a:xfrm>
          <a:prstGeom prst="rect">
            <a:avLst/>
          </a:prstGeom>
          <a:noFill/>
          <a:ln w="9525">
            <a:noFill/>
            <a:miter lim="800000"/>
            <a:headEnd/>
            <a:tailEnd/>
          </a:ln>
        </p:spPr>
      </p:pic>
    </p:spTree>
  </p:cSld>
  <p:clrMapOvr>
    <a:masterClrMapping/>
  </p:clrMapOvr>
  <p:transition spd="slow">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8">
            <a:hlinkClick r:id="rId2" action="ppaction://hlinksldjump"/>
          </p:cNvPr>
          <p:cNvSpPr>
            <a:spLocks noChangeArrowheads="1"/>
          </p:cNvSpPr>
          <p:nvPr/>
        </p:nvSpPr>
        <p:spPr bwMode="auto">
          <a:xfrm>
            <a:off x="250825" y="5949950"/>
            <a:ext cx="792163" cy="503238"/>
          </a:xfrm>
          <a:prstGeom prst="leftArrow">
            <a:avLst>
              <a:gd name="adj1" fmla="val 50000"/>
              <a:gd name="adj2" fmla="val 39353"/>
            </a:avLst>
          </a:prstGeom>
          <a:solidFill>
            <a:schemeClr val="tx2"/>
          </a:solidFill>
          <a:ln w="9525">
            <a:solidFill>
              <a:schemeClr val="tx1"/>
            </a:solidFill>
            <a:miter lim="800000"/>
            <a:headEnd/>
            <a:tailEnd/>
          </a:ln>
        </p:spPr>
        <p:txBody>
          <a:bodyPr wrap="none" anchor="ctr"/>
          <a:lstStyle/>
          <a:p>
            <a:pPr algn="ctr"/>
            <a:endParaRPr lang="en-US" altLang="en-US">
              <a:solidFill>
                <a:schemeClr val="tx2"/>
              </a:solidFill>
            </a:endParaRPr>
          </a:p>
        </p:txBody>
      </p:sp>
      <p:sp>
        <p:nvSpPr>
          <p:cNvPr id="77827" name="Text Box 11"/>
          <p:cNvSpPr txBox="1">
            <a:spLocks noChangeArrowheads="1"/>
          </p:cNvSpPr>
          <p:nvPr/>
        </p:nvSpPr>
        <p:spPr bwMode="auto">
          <a:xfrm>
            <a:off x="611188" y="0"/>
            <a:ext cx="7993062" cy="461963"/>
          </a:xfrm>
          <a:prstGeom prst="rect">
            <a:avLst/>
          </a:prstGeom>
          <a:noFill/>
          <a:ln w="9525">
            <a:noFill/>
            <a:miter lim="800000"/>
            <a:headEnd/>
            <a:tailEnd/>
          </a:ln>
        </p:spPr>
        <p:txBody>
          <a:bodyPr>
            <a:spAutoFit/>
          </a:bodyPr>
          <a:lstStyle/>
          <a:p>
            <a:pPr>
              <a:spcBef>
                <a:spcPct val="50000"/>
              </a:spcBef>
            </a:pPr>
            <a:r>
              <a:rPr lang="es-GT" altLang="en-US" sz="2400" b="1">
                <a:solidFill>
                  <a:schemeClr val="tx2"/>
                </a:solidFill>
              </a:rPr>
              <a:t>   PLANOS DE POSIBLE AMPLIACIÓN EN 2 NIVELES </a:t>
            </a:r>
            <a:endParaRPr lang="en-US" altLang="en-US" sz="2400" b="1">
              <a:solidFill>
                <a:schemeClr val="tx2"/>
              </a:solidFill>
            </a:endParaRPr>
          </a:p>
        </p:txBody>
      </p:sp>
      <p:pic>
        <p:nvPicPr>
          <p:cNvPr id="7782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4438" y="428625"/>
            <a:ext cx="6881812" cy="6215063"/>
          </a:xfrm>
          <a:prstGeom prst="rect">
            <a:avLst/>
          </a:prstGeom>
          <a:noFill/>
          <a:ln w="9525">
            <a:noFill/>
            <a:miter lim="800000"/>
            <a:headEnd/>
            <a:tailEnd/>
          </a:ln>
        </p:spPr>
      </p:pic>
    </p:spTree>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8">
            <a:hlinkClick r:id="rId2" action="ppaction://hlinksldjump"/>
          </p:cNvPr>
          <p:cNvSpPr>
            <a:spLocks noChangeArrowheads="1"/>
          </p:cNvSpPr>
          <p:nvPr/>
        </p:nvSpPr>
        <p:spPr bwMode="auto">
          <a:xfrm>
            <a:off x="250825" y="5949950"/>
            <a:ext cx="792163" cy="503238"/>
          </a:xfrm>
          <a:prstGeom prst="leftArrow">
            <a:avLst>
              <a:gd name="adj1" fmla="val 50000"/>
              <a:gd name="adj2" fmla="val 39353"/>
            </a:avLst>
          </a:prstGeom>
          <a:solidFill>
            <a:schemeClr val="tx2"/>
          </a:solidFill>
          <a:ln w="9525">
            <a:solidFill>
              <a:schemeClr val="tx1"/>
            </a:solidFill>
            <a:miter lim="800000"/>
            <a:headEnd/>
            <a:tailEnd/>
          </a:ln>
        </p:spPr>
        <p:txBody>
          <a:bodyPr wrap="none" anchor="ctr"/>
          <a:lstStyle/>
          <a:p>
            <a:pPr algn="ctr"/>
            <a:endParaRPr lang="en-US" altLang="en-US">
              <a:solidFill>
                <a:schemeClr val="tx2"/>
              </a:solidFill>
            </a:endParaRPr>
          </a:p>
        </p:txBody>
      </p:sp>
      <p:sp>
        <p:nvSpPr>
          <p:cNvPr id="78851" name="Text Box 11"/>
          <p:cNvSpPr txBox="1">
            <a:spLocks noChangeArrowheads="1"/>
          </p:cNvSpPr>
          <p:nvPr/>
        </p:nvSpPr>
        <p:spPr bwMode="auto">
          <a:xfrm>
            <a:off x="611188" y="0"/>
            <a:ext cx="8318500" cy="461963"/>
          </a:xfrm>
          <a:prstGeom prst="rect">
            <a:avLst/>
          </a:prstGeom>
          <a:noFill/>
          <a:ln w="9525">
            <a:noFill/>
            <a:miter lim="800000"/>
            <a:headEnd/>
            <a:tailEnd/>
          </a:ln>
        </p:spPr>
        <p:txBody>
          <a:bodyPr>
            <a:spAutoFit/>
          </a:bodyPr>
          <a:lstStyle/>
          <a:p>
            <a:pPr>
              <a:spcBef>
                <a:spcPct val="50000"/>
              </a:spcBef>
            </a:pPr>
            <a:r>
              <a:rPr lang="es-GT" altLang="en-US" sz="2400" b="1">
                <a:solidFill>
                  <a:schemeClr val="tx2"/>
                </a:solidFill>
              </a:rPr>
              <a:t>   PLANOS DE POSIBLE AMPLIACIÓN SEGUNDO NIVEL</a:t>
            </a:r>
            <a:endParaRPr lang="en-US" altLang="en-US" sz="2400" b="1">
              <a:solidFill>
                <a:schemeClr val="tx2"/>
              </a:solidFill>
            </a:endParaRPr>
          </a:p>
        </p:txBody>
      </p:sp>
      <p:pic>
        <p:nvPicPr>
          <p:cNvPr id="7885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500063"/>
            <a:ext cx="7000875" cy="6219825"/>
          </a:xfrm>
          <a:prstGeom prst="rect">
            <a:avLst/>
          </a:prstGeom>
          <a:noFill/>
          <a:ln w="9525">
            <a:noFill/>
            <a:miter lim="800000"/>
            <a:headEnd/>
            <a:tailEnd/>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9388" y="188913"/>
            <a:ext cx="8780462" cy="576262"/>
          </a:xfrm>
        </p:spPr>
        <p:txBody>
          <a:bodyPr/>
          <a:lstStyle/>
          <a:p>
            <a:pPr eaLnBrk="1" hangingPunct="1"/>
            <a:r>
              <a:rPr lang="es-GT" altLang="en-US" sz="2800" smtClean="0"/>
              <a:t>RANCHO PRINCIPAL: COMEDOR, SALA Y BAR</a:t>
            </a:r>
            <a:r>
              <a:rPr lang="es-GT" altLang="en-US" sz="2400" smtClean="0"/>
              <a:t/>
            </a:r>
            <a:br>
              <a:rPr lang="es-GT" altLang="en-US" sz="2400" smtClean="0"/>
            </a:br>
            <a:endParaRPr lang="es-GT" altLang="en-US" sz="2400" smtClean="0"/>
          </a:p>
        </p:txBody>
      </p:sp>
      <p:pic>
        <p:nvPicPr>
          <p:cNvPr id="1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72691" y="857232"/>
            <a:ext cx="7099771" cy="5572164"/>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8313" y="44450"/>
            <a:ext cx="8229600" cy="720725"/>
          </a:xfrm>
        </p:spPr>
        <p:txBody>
          <a:bodyPr/>
          <a:lstStyle/>
          <a:p>
            <a:pPr eaLnBrk="1" hangingPunct="1"/>
            <a:r>
              <a:rPr lang="es-GT" altLang="en-US" sz="3200" smtClean="0"/>
              <a:t>RANCHO PRINCIPAL</a:t>
            </a:r>
          </a:p>
        </p:txBody>
      </p:sp>
      <p:pic>
        <p:nvPicPr>
          <p:cNvPr id="7" name="Picture 2" descr="C:\Users\PC\Desktop\Likin fotos presentacion\20170524_105338.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28662" y="857232"/>
            <a:ext cx="7334302" cy="5500726"/>
          </a:xfrm>
        </p:spPr>
      </p:pic>
    </p:spTree>
  </p:cSld>
  <p:clrMapOvr>
    <a:masterClrMapping/>
  </p:clrMapOvr>
</p:sld>
</file>

<file path=ppt/theme/theme1.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4.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5.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6.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8289</TotalTime>
  <Words>1042</Words>
  <Application>Microsoft Macintosh PowerPoint</Application>
  <PresentationFormat>Presentación en pantalla (4:3)</PresentationFormat>
  <Paragraphs>114</Paragraphs>
  <Slides>75</Slides>
  <Notes>0</Notes>
  <HiddenSlides>0</HiddenSlides>
  <MMClips>0</MMClips>
  <ScaleCrop>false</ScaleCrop>
  <HeadingPairs>
    <vt:vector size="8" baseType="variant">
      <vt:variant>
        <vt:lpstr>Fuentes usadas</vt:lpstr>
      </vt:variant>
      <vt:variant>
        <vt:i4>2</vt:i4>
      </vt:variant>
      <vt:variant>
        <vt:lpstr>Tema</vt:lpstr>
      </vt:variant>
      <vt:variant>
        <vt:i4>1</vt:i4>
      </vt:variant>
      <vt:variant>
        <vt:lpstr>Títulos de diapositiva</vt:lpstr>
      </vt:variant>
      <vt:variant>
        <vt:i4>75</vt:i4>
      </vt:variant>
      <vt:variant>
        <vt:lpstr>Presentaciones personalizadas</vt:lpstr>
      </vt:variant>
      <vt:variant>
        <vt:i4>5</vt:i4>
      </vt:variant>
    </vt:vector>
  </HeadingPairs>
  <TitlesOfParts>
    <vt:vector size="83" baseType="lpstr">
      <vt:lpstr>Arial</vt:lpstr>
      <vt:lpstr>Lucida Handwriting</vt:lpstr>
      <vt:lpstr>Default Design</vt:lpstr>
      <vt:lpstr>Presentación de PowerPoint</vt:lpstr>
      <vt:lpstr>Presentación de PowerPoint</vt:lpstr>
      <vt:lpstr>Likín III</vt:lpstr>
      <vt:lpstr>Casa en Likín III</vt:lpstr>
      <vt:lpstr>Casa en Likín III</vt:lpstr>
      <vt:lpstr>Casa en Likín 3</vt:lpstr>
      <vt:lpstr>RANCHO PRINCIPAL: MESA DE COMEDOR</vt:lpstr>
      <vt:lpstr>RANCHO PRINCIPAL: COMEDOR, SALA Y BAR </vt:lpstr>
      <vt:lpstr>RANCHO PRINCIPAL</vt:lpstr>
      <vt:lpstr>RANCHO PRINCIPAL</vt:lpstr>
      <vt:lpstr>BAR Y COMEDOR EN RANCHO</vt:lpstr>
      <vt:lpstr>BAR, COMEDOR Y SALA EN RANCHO</vt:lpstr>
      <vt:lpstr>BAR HACIA COMEDOR Y PISCINA</vt:lpstr>
      <vt:lpstr>BAR HACIA COMEDOR Y PISCINA</vt:lpstr>
      <vt:lpstr>PISCINA HACIA BARRA DE BAR</vt:lpstr>
      <vt:lpstr>BAR: TOP CON LAVACOPAS y BACKGAMMON</vt:lpstr>
      <vt:lpstr>BAR EN RANCHO: PUERTAS DE MUEBLE Y PISO DE MADERA EN AREA HÚMEDA</vt:lpstr>
      <vt:lpstr>DECK DE MADERA TRATADA JUNTO AL MANGLE Y CANAL</vt:lpstr>
      <vt:lpstr>DECK DE MADERA TRATADA JUNTO AL MANGLE Y CANAL</vt:lpstr>
      <vt:lpstr>PISCINA-BAR CON BANCOS EN EL AGUA Y ASIENTO CORRIDO CON SALIDAS DE AIRE</vt:lpstr>
      <vt:lpstr>CANAL DE CONEXIÓN ENTRE PISCINA-BAR Y PISCINA PRINCIPAL Y JACUZZI ANEXO</vt:lpstr>
      <vt:lpstr>PISCINA PRINCIPAL Y RANCHO CENTRAL DE CASA</vt:lpstr>
      <vt:lpstr>EXTERIOR DE MÓDULO DE DORMITORIOS</vt:lpstr>
      <vt:lpstr>TERRAZA Y CHURRASQUERA</vt:lpstr>
      <vt:lpstr>PISCINA PARA NIÑOS y MESA EXTERIOR</vt:lpstr>
      <vt:lpstr>MESA EXTERIOR AFUERA DE VENTANA DE COCINA</vt:lpstr>
      <vt:lpstr>RANCHO CENTRAL DE CASA Y PISCINA</vt:lpstr>
      <vt:lpstr>MÓDULO DE DORMITORIOS</vt:lpstr>
      <vt:lpstr>MESA EXTERIOR, PISCINA, TERRAZA Y CHURRASQUERA</vt:lpstr>
      <vt:lpstr>PISCINA Y ÁREA DE ASOLEARSE</vt:lpstr>
      <vt:lpstr>DORMITORIO PRINCIPAL</vt:lpstr>
      <vt:lpstr>DORMITORIO PRINCIPAL (con cama King)</vt:lpstr>
      <vt:lpstr>DORMITORIO PRINCIPAL</vt:lpstr>
      <vt:lpstr>DORM. PPAL:  BAÑO DE DOBLE FUNCIÓN</vt:lpstr>
      <vt:lpstr>DORMITORIO 2</vt:lpstr>
      <vt:lpstr>DORMITORIO 2 (con 2 camas)</vt:lpstr>
      <vt:lpstr>DORMITORIO 2</vt:lpstr>
      <vt:lpstr>DORM. 2 CABECERA DE CAMAS Y CLOSET</vt:lpstr>
      <vt:lpstr>DORMITORIO 2</vt:lpstr>
      <vt:lpstr>BAÑO DORMITORIO 2</vt:lpstr>
      <vt:lpstr>BAÑO DORMITORIO 2</vt:lpstr>
      <vt:lpstr>DORMITORIO 3</vt:lpstr>
      <vt:lpstr>DORMITORIO 3 (4 camas, 2 dobles)</vt:lpstr>
      <vt:lpstr> DORM. 3: CAMAS Y CLOSET </vt:lpstr>
      <vt:lpstr>DORMITORIO 4</vt:lpstr>
      <vt:lpstr>DORMITORIO 4 (4 camas, 2 dobles) + CLOSET</vt:lpstr>
      <vt:lpstr>DORM. 3 y 4: BAÑO de DOBLE FUNCIÓN</vt:lpstr>
      <vt:lpstr>SALA</vt:lpstr>
      <vt:lpstr>SALA: SOFÁS de MADERA ROLLIZA</vt:lpstr>
      <vt:lpstr>COMEDOR</vt:lpstr>
      <vt:lpstr>SALA Y COMEDOR</vt:lpstr>
      <vt:lpstr>SALA, COMEDOR Y BARRA DE COCINA</vt:lpstr>
      <vt:lpstr>COCINA CON BARRA HACIA COMEDOR Y HACIA LA MESA EXTERIOR</vt:lpstr>
      <vt:lpstr>COMEDOR Y COCINA</vt:lpstr>
      <vt:lpstr>INGRESO PEATONAL</vt:lpstr>
      <vt:lpstr>INGRESO PEATONAL</vt:lpstr>
      <vt:lpstr>VISTA DESDE INGRESO PEATONAL</vt:lpstr>
      <vt:lpstr>JARDÍN</vt:lpstr>
      <vt:lpstr>JARDÍN</vt:lpstr>
      <vt:lpstr>JARDÍN</vt:lpstr>
      <vt:lpstr>VISTA DESDE JARDIN JUNTO A CANAL</vt:lpstr>
      <vt:lpstr>JARDÍN, PARQUEO Y ÁREA PARA AMPLIACIÓN</vt:lpstr>
      <vt:lpstr>JARDÍN, PARQUEO Y ÁREA PARA AMPLIACIÓN</vt:lpstr>
      <vt:lpstr>JARDÍN, PARQUEO Y ÁREA PARA AMPLIACIÓN</vt:lpstr>
      <vt:lpstr>INGRESO VEHICULAR A LIKÍN</vt:lpstr>
      <vt:lpstr>LIKÍN – JUEGOS PARA NIÑOS</vt:lpstr>
      <vt:lpstr>LIKÍN – JUEGOS PARA NIÑOS</vt:lpstr>
      <vt:lpstr>LIKÍN – JUEGOS PARA NIÑOS</vt:lpstr>
      <vt:lpstr>LIKÍN – ARENERO PARA NIÑOS</vt:lpstr>
      <vt:lpstr>LIKÍN – VOLLEY BALL DE PLAYA</vt:lpstr>
      <vt:lpstr>LIKÍN – CAMPO BASKET BALL</vt:lpstr>
      <vt:lpstr>LIKÍN – CAMPO BASKET BALL</vt:lpstr>
      <vt:lpstr>Presentación de PowerPoint</vt:lpstr>
      <vt:lpstr>Presentación de PowerPoint</vt:lpstr>
      <vt:lpstr>Presentación de PowerPoint</vt:lpstr>
      <vt:lpstr>Informacion</vt:lpstr>
      <vt:lpstr>Exteriores</vt:lpstr>
      <vt:lpstr>Interiores</vt:lpstr>
      <vt:lpstr>Jardin y Planos</vt:lpstr>
      <vt:lpstr>Likin Juegos</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Cañada</dc:title>
  <dc:creator>Eduardo Boppel C.</dc:creator>
  <cp:lastModifiedBy>jrodriguezsilva@gmail.com</cp:lastModifiedBy>
  <cp:revision>177</cp:revision>
  <dcterms:created xsi:type="dcterms:W3CDTF">2009-02-10T19:15:22Z</dcterms:created>
  <dcterms:modified xsi:type="dcterms:W3CDTF">2018-07-13T01:14:16Z</dcterms:modified>
</cp:coreProperties>
</file>