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7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4" d="100"/>
          <a:sy n="154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291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B3A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images/WhatsApp_Image_2026-04-01_at_2_48_48_PM__2_.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5000"/>
            </a:srgbClr>
          </a:solidFill>
          <a:ln/>
        </p:spPr>
        <p:txBody>
          <a:bodyPr/>
          <a:lstStyle/>
          <a:p>
            <a:endParaRPr lang="es-MX"/>
          </a:p>
        </p:txBody>
      </p:sp>
      <p:pic>
        <p:nvPicPr>
          <p:cNvPr id="4" name="Image 1" descr="images/1200x_1200_png_blanc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0" y="274320"/>
            <a:ext cx="1188720" cy="118872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520" y="109728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600" dirty="0">
                <a:solidFill>
                  <a:srgbClr val="D4A84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OPORTUNIDAD DE INVERSIÓN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731520" y="1554480"/>
            <a:ext cx="73152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4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Rancho El Tejocote</a:t>
            </a:r>
            <a:endParaRPr lang="en-US" sz="4400" dirty="0"/>
          </a:p>
        </p:txBody>
      </p:sp>
      <p:sp>
        <p:nvSpPr>
          <p:cNvPr id="7" name="Text 3"/>
          <p:cNvSpPr/>
          <p:nvPr/>
        </p:nvSpPr>
        <p:spPr>
          <a:xfrm>
            <a:off x="731520" y="2651760"/>
            <a:ext cx="64008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i="1" dirty="0">
                <a:solidFill>
                  <a:srgbClr val="E7E8D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58.5 Hectáreas con Vocación Agroindustrial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731520" y="3108960"/>
            <a:ext cx="64008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E0E0E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Tequisquiapan – Colón, Querétaro</a:t>
            </a:r>
            <a:endParaRPr lang="en-US" sz="1600" dirty="0"/>
          </a:p>
        </p:txBody>
      </p:sp>
      <p:sp>
        <p:nvSpPr>
          <p:cNvPr id="9" name="Shape 5"/>
          <p:cNvSpPr/>
          <p:nvPr/>
        </p:nvSpPr>
        <p:spPr>
          <a:xfrm>
            <a:off x="731520" y="3931920"/>
            <a:ext cx="3200400" cy="822960"/>
          </a:xfrm>
          <a:prstGeom prst="rect">
            <a:avLst/>
          </a:prstGeom>
          <a:solidFill>
            <a:srgbClr val="D4A843"/>
          </a:solidFill>
          <a:ln/>
        </p:spPr>
        <p:txBody>
          <a:bodyPr/>
          <a:lstStyle/>
          <a:p>
            <a:endParaRPr lang="es-MX"/>
          </a:p>
        </p:txBody>
      </p:sp>
      <p:sp>
        <p:nvSpPr>
          <p:cNvPr id="10" name="Text 6"/>
          <p:cNvSpPr/>
          <p:nvPr/>
        </p:nvSpPr>
        <p:spPr>
          <a:xfrm>
            <a:off x="731520" y="3931920"/>
            <a:ext cx="32004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600" b="1" dirty="0">
                <a:solidFill>
                  <a:srgbClr val="1B3A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$98,000,000 MXN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20040"/>
            <a:ext cx="365760" cy="3657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5840" y="27432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A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UBICACIÓN ESTRATÉGICA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1005840" y="82296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5A5A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El Tejocote, Municipios de Tequisquiapan y Colón, Querétaro</a:t>
            </a:r>
            <a:endParaRPr lang="en-US" sz="1300" dirty="0"/>
          </a:p>
        </p:txBody>
      </p:sp>
      <p:pic>
        <p:nvPicPr>
          <p:cNvPr id="5" name="Image 1" descr="images/map_airport_cropp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71600"/>
            <a:ext cx="5029200" cy="3200400"/>
          </a:xfrm>
          <a:prstGeom prst="rect">
            <a:avLst/>
          </a:prstGeom>
        </p:spPr>
      </p:pic>
      <p:sp>
        <p:nvSpPr>
          <p:cNvPr id="6" name="Shape 2"/>
          <p:cNvSpPr/>
          <p:nvPr/>
        </p:nvSpPr>
        <p:spPr>
          <a:xfrm>
            <a:off x="5669280" y="1371600"/>
            <a:ext cx="3200400" cy="5029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1444752"/>
            <a:ext cx="320040" cy="32004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17920" y="1389888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Aeropuerto Intl. de Querétaro</a:t>
            </a:r>
            <a:endParaRPr lang="en-US" sz="1000" dirty="0"/>
          </a:p>
        </p:txBody>
      </p:sp>
      <p:sp>
        <p:nvSpPr>
          <p:cNvPr id="9" name="Text 4"/>
          <p:cNvSpPr/>
          <p:nvPr/>
        </p:nvSpPr>
        <p:spPr>
          <a:xfrm>
            <a:off x="6217920" y="1618488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25 km · 47 min</a:t>
            </a:r>
            <a:endParaRPr lang="en-US" sz="900" dirty="0"/>
          </a:p>
        </p:txBody>
      </p:sp>
      <p:sp>
        <p:nvSpPr>
          <p:cNvPr id="10" name="Shape 5"/>
          <p:cNvSpPr/>
          <p:nvPr/>
        </p:nvSpPr>
        <p:spPr>
          <a:xfrm>
            <a:off x="5669280" y="1965960"/>
            <a:ext cx="3200400" cy="5029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6440" y="2039112"/>
            <a:ext cx="320040" cy="320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217920" y="1984248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Parque Industrial Aerotech</a:t>
            </a:r>
            <a:endParaRPr lang="en-US" sz="1000" dirty="0"/>
          </a:p>
        </p:txBody>
      </p:sp>
      <p:sp>
        <p:nvSpPr>
          <p:cNvPr id="13" name="Text 7"/>
          <p:cNvSpPr/>
          <p:nvPr/>
        </p:nvSpPr>
        <p:spPr>
          <a:xfrm>
            <a:off x="6217920" y="2212848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20 km · 22 min</a:t>
            </a:r>
            <a:endParaRPr lang="en-US" sz="900" dirty="0"/>
          </a:p>
        </p:txBody>
      </p:sp>
      <p:sp>
        <p:nvSpPr>
          <p:cNvPr id="14" name="Shape 8"/>
          <p:cNvSpPr/>
          <p:nvPr/>
        </p:nvSpPr>
        <p:spPr>
          <a:xfrm>
            <a:off x="5669280" y="2560320"/>
            <a:ext cx="3200400" cy="5029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6440" y="2633472"/>
            <a:ext cx="320040" cy="32004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217920" y="2578608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Agropark (Clúster Agroindustrial)</a:t>
            </a:r>
            <a:endParaRPr lang="en-US" sz="1000" dirty="0"/>
          </a:p>
        </p:txBody>
      </p:sp>
      <p:sp>
        <p:nvSpPr>
          <p:cNvPr id="17" name="Text 10"/>
          <p:cNvSpPr/>
          <p:nvPr/>
        </p:nvSpPr>
        <p:spPr>
          <a:xfrm>
            <a:off x="6217920" y="2807208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16.9 km · 22 min</a:t>
            </a:r>
            <a:endParaRPr lang="en-US" sz="900" dirty="0"/>
          </a:p>
        </p:txBody>
      </p:sp>
      <p:sp>
        <p:nvSpPr>
          <p:cNvPr id="18" name="Shape 11"/>
          <p:cNvSpPr/>
          <p:nvPr/>
        </p:nvSpPr>
        <p:spPr>
          <a:xfrm>
            <a:off x="5669280" y="3154680"/>
            <a:ext cx="3200400" cy="5029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40" y="3227832"/>
            <a:ext cx="320040" cy="320040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6217920" y="3172968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Centro de Querétaro</a:t>
            </a:r>
            <a:endParaRPr lang="en-US" sz="1000" dirty="0"/>
          </a:p>
        </p:txBody>
      </p:sp>
      <p:sp>
        <p:nvSpPr>
          <p:cNvPr id="21" name="Text 13"/>
          <p:cNvSpPr/>
          <p:nvPr/>
        </p:nvSpPr>
        <p:spPr>
          <a:xfrm>
            <a:off x="6217920" y="3401568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52.47 km · 47 min</a:t>
            </a:r>
            <a:endParaRPr lang="en-US" sz="900" dirty="0"/>
          </a:p>
        </p:txBody>
      </p:sp>
      <p:sp>
        <p:nvSpPr>
          <p:cNvPr id="22" name="Shape 14"/>
          <p:cNvSpPr/>
          <p:nvPr/>
        </p:nvSpPr>
        <p:spPr>
          <a:xfrm>
            <a:off x="5669280" y="3749040"/>
            <a:ext cx="3200400" cy="502920"/>
          </a:xfrm>
          <a:prstGeom prst="rect">
            <a:avLst/>
          </a:prstGeom>
          <a:solidFill>
            <a:srgbClr val="FFFFFF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pic>
        <p:nvPicPr>
          <p:cNvPr id="23" name="Image 6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6440" y="3822192"/>
            <a:ext cx="320040" cy="320040"/>
          </a:xfrm>
          <a:prstGeom prst="rect">
            <a:avLst/>
          </a:prstGeom>
        </p:spPr>
      </p:pic>
      <p:sp>
        <p:nvSpPr>
          <p:cNvPr id="24" name="Text 15"/>
          <p:cNvSpPr/>
          <p:nvPr/>
        </p:nvSpPr>
        <p:spPr>
          <a:xfrm>
            <a:off x="6217920" y="3767328"/>
            <a:ext cx="24688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A1A1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Futura Estación Tren CDMX–QRO</a:t>
            </a:r>
            <a:endParaRPr lang="en-US" sz="1000" dirty="0"/>
          </a:p>
        </p:txBody>
      </p:sp>
      <p:sp>
        <p:nvSpPr>
          <p:cNvPr id="25" name="Text 16"/>
          <p:cNvSpPr/>
          <p:nvPr/>
        </p:nvSpPr>
        <p:spPr>
          <a:xfrm>
            <a:off x="6217920" y="3995928"/>
            <a:ext cx="24688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900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31.7 km · 47 min Colón, Carr. 210</a:t>
            </a:r>
            <a:endParaRPr lang="en-US" sz="900" dirty="0"/>
          </a:p>
        </p:txBody>
      </p:sp>
      <p:sp>
        <p:nvSpPr>
          <p:cNvPr id="26" name="Text 17"/>
          <p:cNvSpPr/>
          <p:nvPr/>
        </p:nvSpPr>
        <p:spPr>
          <a:xfrm>
            <a:off x="457200" y="466344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5A5A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Coordenadas: 20.60089, -100.0299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20040"/>
            <a:ext cx="365760" cy="3657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5840" y="27432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A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CONECTIVIDAD VIAL</a:t>
            </a:r>
            <a:endParaRPr lang="en-US" sz="2800" dirty="0"/>
          </a:p>
        </p:txBody>
      </p:sp>
      <p:pic>
        <p:nvPicPr>
          <p:cNvPr id="4" name="Image 1" descr="images/map_city_cropp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097280"/>
            <a:ext cx="8229600" cy="32004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1B3A2D"/>
          </a:solidFill>
          <a:ln/>
        </p:spPr>
        <p:txBody>
          <a:bodyPr/>
          <a:lstStyle/>
          <a:p>
            <a:endParaRPr lang="es-MX"/>
          </a:p>
        </p:txBody>
      </p:sp>
      <p:sp>
        <p:nvSpPr>
          <p:cNvPr id="6" name="Text 2"/>
          <p:cNvSpPr/>
          <p:nvPr/>
        </p:nvSpPr>
        <p:spPr>
          <a:xfrm>
            <a:off x="457200" y="4572000"/>
            <a:ext cx="8229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Acceso directo por Carretera Querétaro–Tequisquiapan  ·  Carretera 200  ·  Próximo a Carretera 210 (Tren CDMX–QRO)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20040"/>
            <a:ext cx="365760" cy="3657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5840" y="27432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A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EL TERRENO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1005840" y="7772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5A5A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58.5 hectáreas de terreno con pendiente natural ideal para sistema de riego por gravedad</a:t>
            </a:r>
            <a:endParaRPr lang="en-US" sz="1300" dirty="0"/>
          </a:p>
        </p:txBody>
      </p:sp>
      <p:pic>
        <p:nvPicPr>
          <p:cNvPr id="5" name="Image 1" descr="images/WhatsApp_Image_2026-04-02_at_1_54_59_PM__2_.jpe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02920" y="1280160"/>
            <a:ext cx="2560320" cy="1691640"/>
          </a:xfrm>
          <a:prstGeom prst="rect">
            <a:avLst/>
          </a:prstGeom>
        </p:spPr>
      </p:pic>
      <p:pic>
        <p:nvPicPr>
          <p:cNvPr id="6" name="Image 2" descr="images/WhatsApp_Image_2026-04-02_at_1_54_48_PM.jpe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337560" y="1280160"/>
            <a:ext cx="2560320" cy="1691640"/>
          </a:xfrm>
          <a:prstGeom prst="rect">
            <a:avLst/>
          </a:prstGeom>
        </p:spPr>
      </p:pic>
      <p:pic>
        <p:nvPicPr>
          <p:cNvPr id="7" name="Image 3" descr="images/WhatsApp_Image_2026-04-02_at_1_54_59_PM__3_.jpe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172200" y="1280160"/>
            <a:ext cx="2560320" cy="1691640"/>
          </a:xfrm>
          <a:prstGeom prst="rect">
            <a:avLst/>
          </a:prstGeom>
        </p:spPr>
      </p:pic>
      <p:pic>
        <p:nvPicPr>
          <p:cNvPr id="8" name="Image 4" descr="images/WhatsApp_Image_2026-04-02_at_1_54_58_PM__1_.jpeg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02920" y="3200400"/>
            <a:ext cx="2560320" cy="1691640"/>
          </a:xfrm>
          <a:prstGeom prst="rect">
            <a:avLst/>
          </a:prstGeom>
        </p:spPr>
      </p:pic>
      <p:pic>
        <p:nvPicPr>
          <p:cNvPr id="9" name="Image 5" descr="images/WhatsApp_Image_2026-04-02_at_1_54_58_PM.jpeg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337560" y="3200400"/>
            <a:ext cx="2560320" cy="1691640"/>
          </a:xfrm>
          <a:prstGeom prst="rect">
            <a:avLst/>
          </a:prstGeom>
        </p:spPr>
      </p:pic>
      <p:pic>
        <p:nvPicPr>
          <p:cNvPr id="10" name="Image 6" descr="images/WhatsApp_Image_2026-04-02_at_1_54_58_PM__2_.jpeg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6172200" y="3200400"/>
            <a:ext cx="2560320" cy="1691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 descr="Mapa&#10;&#10;El contenido generado por IA puede ser incorrecto.">
            <a:extLst>
              <a:ext uri="{FF2B5EF4-FFF2-40B4-BE49-F238E27FC236}">
                <a16:creationId xmlns:a16="http://schemas.microsoft.com/office/drawing/2014/main" id="{92F3E90D-0FB8-DB94-EF88-F826D41FF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548640" y="320040"/>
            <a:ext cx="365760" cy="3657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5840" y="27432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CONFIGURACIÓN MODULAR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548640" y="1097280"/>
            <a:ext cx="8046720" cy="914400"/>
          </a:xfrm>
          <a:prstGeom prst="rect">
            <a:avLst/>
          </a:prstGeom>
          <a:solidFill>
            <a:srgbClr val="1B3A2D"/>
          </a:solidFill>
          <a:ln/>
        </p:spPr>
        <p:txBody>
          <a:bodyPr/>
          <a:lstStyle/>
          <a:p>
            <a:endParaRPr lang="es-MX"/>
          </a:p>
        </p:txBody>
      </p:sp>
      <p:sp>
        <p:nvSpPr>
          <p:cNvPr id="5" name="Text 2"/>
          <p:cNvSpPr/>
          <p:nvPr/>
        </p:nvSpPr>
        <p:spPr>
          <a:xfrm>
            <a:off x="548640" y="1097280"/>
            <a:ext cx="804672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E7E8D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SUPERFICIE TOTAL:  </a:t>
            </a:r>
            <a:r>
              <a:rPr lang="en-US" sz="3200" b="1" dirty="0">
                <a:solidFill>
                  <a:srgbClr val="D4A84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58.5 HECTÁREAS</a:t>
            </a:r>
            <a:endParaRPr lang="en-US" sz="1800" dirty="0"/>
          </a:p>
        </p:txBody>
      </p:sp>
      <p:sp>
        <p:nvSpPr>
          <p:cNvPr id="6" name="Shape 3"/>
          <p:cNvSpPr/>
          <p:nvPr/>
        </p:nvSpPr>
        <p:spPr>
          <a:xfrm>
            <a:off x="548640" y="2286000"/>
            <a:ext cx="3840480" cy="2286000"/>
          </a:xfrm>
          <a:prstGeom prst="rect">
            <a:avLst/>
          </a:prstGeom>
          <a:solidFill>
            <a:srgbClr val="F7F7F2"/>
          </a:solidFill>
          <a:ln/>
          <a:effectLst>
            <a:outerShdw blurRad="50800" dist="127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7" name="Shape 4"/>
          <p:cNvSpPr/>
          <p:nvPr/>
        </p:nvSpPr>
        <p:spPr>
          <a:xfrm>
            <a:off x="548640" y="2286000"/>
            <a:ext cx="3840480" cy="73152"/>
          </a:xfrm>
          <a:prstGeom prst="rect">
            <a:avLst/>
          </a:prstGeom>
          <a:solidFill>
            <a:srgbClr val="2C5F2D"/>
          </a:solidFill>
          <a:ln/>
        </p:spPr>
        <p:txBody>
          <a:bodyPr/>
          <a:lstStyle/>
          <a:p>
            <a:endParaRPr lang="es-MX"/>
          </a:p>
        </p:txBody>
      </p:sp>
      <p:sp>
        <p:nvSpPr>
          <p:cNvPr id="8" name="Text 5"/>
          <p:cNvSpPr/>
          <p:nvPr/>
        </p:nvSpPr>
        <p:spPr>
          <a:xfrm>
            <a:off x="822960" y="246888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2C5F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UNIDAD A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822960" y="283464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B3A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43 Has</a:t>
            </a:r>
            <a:endParaRPr lang="en-US" sz="3600" dirty="0"/>
          </a:p>
        </p:txBody>
      </p:sp>
      <p:sp>
        <p:nvSpPr>
          <p:cNvPr id="10" name="Text 7"/>
          <p:cNvSpPr/>
          <p:nvPr/>
        </p:nvSpPr>
        <p:spPr>
          <a:xfrm>
            <a:off x="822960" y="333756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5A5A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Núcleo productivo tecnificado, ideal para invernaderos de alta tecnología, hortalizas y cultivos especializados.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4754880" y="2286000"/>
            <a:ext cx="3840480" cy="2286000"/>
          </a:xfrm>
          <a:prstGeom prst="rect">
            <a:avLst/>
          </a:prstGeom>
          <a:solidFill>
            <a:srgbClr val="F7F7F2"/>
          </a:solidFill>
          <a:ln/>
          <a:effectLst>
            <a:outerShdw dist="12700" dir="8100000" algn="bl" rotWithShape="0">
              <a:schemeClr val="bg1">
                <a:alpha val="90000"/>
              </a:scheme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2" name="Shape 9"/>
          <p:cNvSpPr/>
          <p:nvPr/>
        </p:nvSpPr>
        <p:spPr>
          <a:xfrm>
            <a:off x="4754880" y="2286000"/>
            <a:ext cx="3840480" cy="73152"/>
          </a:xfrm>
          <a:prstGeom prst="rect">
            <a:avLst/>
          </a:prstGeom>
          <a:solidFill>
            <a:srgbClr val="D4A843"/>
          </a:solidFill>
          <a:ln/>
        </p:spPr>
        <p:txBody>
          <a:bodyPr/>
          <a:lstStyle/>
          <a:p>
            <a:endParaRPr lang="es-MX"/>
          </a:p>
        </p:txBody>
      </p:sp>
      <p:sp>
        <p:nvSpPr>
          <p:cNvPr id="13" name="Text 10"/>
          <p:cNvSpPr/>
          <p:nvPr/>
        </p:nvSpPr>
        <p:spPr>
          <a:xfrm>
            <a:off x="5029200" y="2468880"/>
            <a:ext cx="3200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kern="0" spc="300" dirty="0">
                <a:solidFill>
                  <a:srgbClr val="D4A8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UNIDAD B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5029200" y="2834640"/>
            <a:ext cx="32004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1B3A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14.5 Has</a:t>
            </a:r>
            <a:endParaRPr lang="en-US" sz="3600" dirty="0"/>
          </a:p>
        </p:txBody>
      </p:sp>
      <p:sp>
        <p:nvSpPr>
          <p:cNvPr id="15" name="Text 12"/>
          <p:cNvSpPr/>
          <p:nvPr/>
        </p:nvSpPr>
        <p:spPr>
          <a:xfrm>
            <a:off x="5029200" y="3337560"/>
            <a:ext cx="32004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5A5A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Reserva estratégica para logística, bodegas, maniobras o expansión futura de la operación.</a:t>
            </a:r>
            <a:endParaRPr lang="en-US" sz="1300" dirty="0"/>
          </a:p>
        </p:txBody>
      </p:sp>
      <p:sp>
        <p:nvSpPr>
          <p:cNvPr id="16" name="Text 13"/>
          <p:cNvSpPr/>
          <p:nvPr/>
        </p:nvSpPr>
        <p:spPr>
          <a:xfrm>
            <a:off x="548640" y="4709160"/>
            <a:ext cx="80467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División física por camino común que permite separar operación de administración.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" y="320040"/>
            <a:ext cx="365760" cy="3657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05840" y="27432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B3A2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INFRAESTRUCTURA HÍDRICA</a:t>
            </a:r>
            <a:endParaRPr lang="en-US" sz="2800" dirty="0"/>
          </a:p>
        </p:txBody>
      </p:sp>
      <p:pic>
        <p:nvPicPr>
          <p:cNvPr id="4" name="Image 1" descr="images/WhatsApp_Image_2026-04-02_at_1_54_48_PM.jpe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200" y="1097280"/>
            <a:ext cx="4114800" cy="329184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4846320" y="1188720"/>
            <a:ext cx="3931920" cy="777240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6" name="Text 2"/>
          <p:cNvSpPr/>
          <p:nvPr/>
        </p:nvSpPr>
        <p:spPr>
          <a:xfrm>
            <a:off x="5029200" y="1261872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A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Concesión CONAGUA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5029200" y="1508760"/>
            <a:ext cx="3566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Título vigente por 200,000 m³ anuales</a:t>
            </a:r>
            <a:endParaRPr lang="en-US" sz="1100" dirty="0"/>
          </a:p>
        </p:txBody>
      </p:sp>
      <p:sp>
        <p:nvSpPr>
          <p:cNvPr id="8" name="Shape 4"/>
          <p:cNvSpPr/>
          <p:nvPr/>
        </p:nvSpPr>
        <p:spPr>
          <a:xfrm>
            <a:off x="4846320" y="2011680"/>
            <a:ext cx="3931920" cy="777240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9" name="Text 5"/>
          <p:cNvSpPr/>
          <p:nvPr/>
        </p:nvSpPr>
        <p:spPr>
          <a:xfrm>
            <a:off x="5029200" y="2084832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A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Pozo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5029200" y="2331720"/>
            <a:ext cx="3566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pulgadas. Entrega 100% operativo y equipado (excavación en proceso)</a:t>
            </a:r>
            <a:endParaRPr lang="en-US" sz="1100" dirty="0"/>
          </a:p>
        </p:txBody>
      </p:sp>
      <p:sp>
        <p:nvSpPr>
          <p:cNvPr id="11" name="Shape 7"/>
          <p:cNvSpPr/>
          <p:nvPr/>
        </p:nvSpPr>
        <p:spPr>
          <a:xfrm>
            <a:off x="4846320" y="2926080"/>
            <a:ext cx="3931920" cy="777240"/>
          </a:xfrm>
          <a:prstGeom prst="rect">
            <a:avLst/>
          </a:prstGeom>
          <a:solidFill>
            <a:srgbClr val="FFFFFF"/>
          </a:solidFill>
          <a:ln/>
          <a:effectLst>
            <a:outerShdw blurRad="38100" dist="12700" dir="8100000" algn="bl" rotWithShape="0">
              <a:srgbClr val="000000">
                <a:alpha val="6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2" name="Text 8"/>
          <p:cNvSpPr/>
          <p:nvPr/>
        </p:nvSpPr>
        <p:spPr>
          <a:xfrm>
            <a:off x="5029200" y="2999232"/>
            <a:ext cx="3566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A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Sistema de Riego</a:t>
            </a:r>
            <a:endParaRPr lang="en-US" sz="1400" dirty="0"/>
          </a:p>
        </p:txBody>
      </p:sp>
      <p:sp>
        <p:nvSpPr>
          <p:cNvPr id="13" name="Text 9"/>
          <p:cNvSpPr/>
          <p:nvPr/>
        </p:nvSpPr>
        <p:spPr>
          <a:xfrm>
            <a:off x="5029200" y="3246120"/>
            <a:ext cx="35661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5A5A5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95% de la superficie con sistema de goteo instalado, aprovechando pendiente natural</a:t>
            </a:r>
            <a:endParaRPr lang="en-US" sz="1100" dirty="0"/>
          </a:p>
        </p:txBody>
      </p:sp>
      <p:sp>
        <p:nvSpPr>
          <p:cNvPr id="14" name="Shape 10"/>
          <p:cNvSpPr/>
          <p:nvPr/>
        </p:nvSpPr>
        <p:spPr>
          <a:xfrm>
            <a:off x="4846320" y="3931920"/>
            <a:ext cx="3931920" cy="457200"/>
          </a:xfrm>
          <a:prstGeom prst="rect">
            <a:avLst/>
          </a:prstGeom>
          <a:solidFill>
            <a:srgbClr val="2C5F2D"/>
          </a:solidFill>
          <a:ln/>
        </p:spPr>
        <p:txBody>
          <a:bodyPr/>
          <a:lstStyle/>
          <a:p>
            <a:endParaRPr lang="es-MX"/>
          </a:p>
        </p:txBody>
      </p:sp>
      <p:sp>
        <p:nvSpPr>
          <p:cNvPr id="15" name="Text 11"/>
          <p:cNvSpPr/>
          <p:nvPr/>
        </p:nvSpPr>
        <p:spPr>
          <a:xfrm>
            <a:off x="4846320" y="3931920"/>
            <a:ext cx="39319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Agua garantizada para operación agroindustrial inmediata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B3A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images/WhatsApp_Image_2026-04-01_at_2_48_48_PM.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3A2D">
              <a:alpha val="75000"/>
            </a:srgbClr>
          </a:solidFill>
          <a:ln/>
        </p:spPr>
        <p:txBody>
          <a:bodyPr/>
          <a:lstStyle/>
          <a:p>
            <a:endParaRPr lang="es-MX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320040"/>
            <a:ext cx="365760" cy="3657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05840" y="274320"/>
            <a:ext cx="731520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D4A84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POTENCIAL DE INVERSIÓN</a:t>
            </a:r>
            <a:endParaRPr lang="en-US" sz="2800" dirty="0"/>
          </a:p>
        </p:txBody>
      </p:sp>
      <p:sp>
        <p:nvSpPr>
          <p:cNvPr id="6" name="Shape 2"/>
          <p:cNvSpPr/>
          <p:nvPr/>
        </p:nvSpPr>
        <p:spPr>
          <a:xfrm>
            <a:off x="502920" y="1097280"/>
            <a:ext cx="3931920" cy="1554480"/>
          </a:xfrm>
          <a:prstGeom prst="rect">
            <a:avLst/>
          </a:prstGeom>
          <a:solidFill>
            <a:srgbClr val="FFFFFF">
              <a:alpha val="90000"/>
            </a:srgbClr>
          </a:solidFill>
          <a:ln/>
          <a:effectLst>
            <a:outerShdw blurRad="508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7" name="Text 3"/>
          <p:cNvSpPr/>
          <p:nvPr/>
        </p:nvSpPr>
        <p:spPr>
          <a:xfrm>
            <a:off x="731520" y="1207008"/>
            <a:ext cx="3474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4A84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Invernaderos de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D4A84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Alta Tecnología</a:t>
            </a:r>
            <a:endParaRPr lang="en-US" sz="1600" dirty="0"/>
          </a:p>
        </p:txBody>
      </p:sp>
      <p:sp>
        <p:nvSpPr>
          <p:cNvPr id="8" name="Text 4"/>
          <p:cNvSpPr/>
          <p:nvPr/>
        </p:nvSpPr>
        <p:spPr>
          <a:xfrm>
            <a:off x="731520" y="187452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22 min de Agropark, el clúster agroindustrial más importante de América Latina.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hape 5"/>
          <p:cNvSpPr/>
          <p:nvPr/>
        </p:nvSpPr>
        <p:spPr>
          <a:xfrm>
            <a:off x="4754880" y="1097280"/>
            <a:ext cx="3931920" cy="1554480"/>
          </a:xfrm>
          <a:prstGeom prst="rect">
            <a:avLst/>
          </a:prstGeom>
          <a:solidFill>
            <a:srgbClr val="FFFFFF">
              <a:alpha val="90000"/>
            </a:srgbClr>
          </a:solidFill>
          <a:ln/>
          <a:effectLst>
            <a:outerShdw blurRad="508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0" name="Text 6"/>
          <p:cNvSpPr/>
          <p:nvPr/>
        </p:nvSpPr>
        <p:spPr>
          <a:xfrm>
            <a:off x="4937760" y="1207008"/>
            <a:ext cx="3474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4A84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Desarrollo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D4A84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Agroindustrial</a:t>
            </a:r>
            <a:endParaRPr lang="en-US" sz="1600" dirty="0"/>
          </a:p>
        </p:txBody>
      </p:sp>
      <p:sp>
        <p:nvSpPr>
          <p:cNvPr id="11" name="Text 7"/>
          <p:cNvSpPr/>
          <p:nvPr/>
        </p:nvSpPr>
        <p:spPr>
          <a:xfrm>
            <a:off x="4937760" y="187452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Configuración modular lista para operación tecnificada con riego y agua garantizada.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Shape 8"/>
          <p:cNvSpPr/>
          <p:nvPr/>
        </p:nvSpPr>
        <p:spPr>
          <a:xfrm>
            <a:off x="548640" y="2926080"/>
            <a:ext cx="3931920" cy="1554480"/>
          </a:xfrm>
          <a:prstGeom prst="rect">
            <a:avLst/>
          </a:prstGeom>
          <a:solidFill>
            <a:srgbClr val="FFFFFF">
              <a:alpha val="90000"/>
            </a:srgbClr>
          </a:solidFill>
          <a:ln/>
          <a:effectLst>
            <a:outerShdw blurRad="508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3" name="Text 9"/>
          <p:cNvSpPr/>
          <p:nvPr/>
        </p:nvSpPr>
        <p:spPr>
          <a:xfrm>
            <a:off x="731520" y="3035808"/>
            <a:ext cx="3474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4A84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Logística y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D4A84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Bodegas</a:t>
            </a:r>
            <a:endParaRPr lang="en-US" sz="1600" dirty="0"/>
          </a:p>
        </p:txBody>
      </p:sp>
      <p:sp>
        <p:nvSpPr>
          <p:cNvPr id="14" name="Text 10"/>
          <p:cNvSpPr/>
          <p:nvPr/>
        </p:nvSpPr>
        <p:spPr>
          <a:xfrm>
            <a:off x="731520" y="370332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Cercanía al aeropuerto y futuro tren CDMX–QRO. Acceso carretero directo.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Shape 11"/>
          <p:cNvSpPr/>
          <p:nvPr/>
        </p:nvSpPr>
        <p:spPr>
          <a:xfrm>
            <a:off x="4754880" y="2926080"/>
            <a:ext cx="3931920" cy="1554480"/>
          </a:xfrm>
          <a:prstGeom prst="rect">
            <a:avLst/>
          </a:prstGeom>
          <a:solidFill>
            <a:srgbClr val="FFFFFF">
              <a:alpha val="90000"/>
            </a:srgbClr>
          </a:solidFill>
          <a:ln/>
          <a:effectLst>
            <a:outerShdw blurRad="50800" dist="12700" dir="81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es-MX"/>
          </a:p>
        </p:txBody>
      </p:sp>
      <p:sp>
        <p:nvSpPr>
          <p:cNvPr id="16" name="Text 12"/>
          <p:cNvSpPr/>
          <p:nvPr/>
        </p:nvSpPr>
        <p:spPr>
          <a:xfrm>
            <a:off x="4937760" y="3035808"/>
            <a:ext cx="347472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4A84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Reserva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D4A843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Estratégica</a:t>
            </a:r>
            <a:endParaRPr lang="en-US" sz="1600" dirty="0"/>
          </a:p>
        </p:txBody>
      </p:sp>
      <p:sp>
        <p:nvSpPr>
          <p:cNvPr id="17" name="Text 13"/>
          <p:cNvSpPr/>
          <p:nvPr/>
        </p:nvSpPr>
        <p:spPr>
          <a:xfrm>
            <a:off x="4937760" y="3703320"/>
            <a:ext cx="3474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Versatilidad de uso de suelo en la región de mayor crecimiento de Querétaro.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images/WhatsApp_Image_2026-04-01_at_2_48_49_PM.jpe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B3A2D">
              <a:alpha val="50000"/>
            </a:srgbClr>
          </a:solidFill>
          <a:ln/>
        </p:spPr>
        <p:txBody>
          <a:bodyPr/>
          <a:lstStyle/>
          <a:p>
            <a:endParaRPr lang="es-MX"/>
          </a:p>
        </p:txBody>
      </p:sp>
      <p:sp>
        <p:nvSpPr>
          <p:cNvPr id="4" name="Text 1"/>
          <p:cNvSpPr/>
          <p:nvPr/>
        </p:nvSpPr>
        <p:spPr>
          <a:xfrm>
            <a:off x="457200" y="1371600"/>
            <a:ext cx="3657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¿Listo para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>
                <a:solidFill>
                  <a:srgbClr val="FFFFFF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invertir?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457200" y="2926080"/>
            <a:ext cx="365760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dirty="0">
                <a:solidFill>
                  <a:srgbClr val="D4A8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58.5 Has · $98 MDP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D4A84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Agua · Riego · Ubicación</a:t>
            </a:r>
            <a:endParaRPr lang="en-US" sz="1600" dirty="0"/>
          </a:p>
        </p:txBody>
      </p:sp>
      <p:pic>
        <p:nvPicPr>
          <p:cNvPr id="6" name="Image 1" descr="images/1200x_1200_png_blanc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731520"/>
            <a:ext cx="1828800" cy="182880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029200" y="2651760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kern="0" spc="300" dirty="0">
                <a:solidFill>
                  <a:srgbClr val="1B3A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 HOMES BIENES RAÍCES</a:t>
            </a:r>
            <a:endParaRPr lang="en-US" sz="14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4960" y="3227832"/>
            <a:ext cx="274320" cy="2743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60720" y="3200400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Lic. Gabriela Ochoa · 414 219 6154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4960" y="3639312"/>
            <a:ext cx="274320" cy="2743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760720" y="3611880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gohomes.mx</a:t>
            </a:r>
            <a:endParaRPr lang="en-US" sz="1400" dirty="0"/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4960" y="4050792"/>
            <a:ext cx="274320" cy="274320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5760720" y="4023360"/>
            <a:ext cx="2926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2D2D2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contacto@gohomes.mx</a:t>
            </a:r>
            <a:endParaRPr lang="en-US" sz="1400" dirty="0"/>
          </a:p>
        </p:txBody>
      </p:sp>
      <p:sp>
        <p:nvSpPr>
          <p:cNvPr id="14" name="Shape 7"/>
          <p:cNvSpPr/>
          <p:nvPr/>
        </p:nvSpPr>
        <p:spPr>
          <a:xfrm>
            <a:off x="4572000" y="4572000"/>
            <a:ext cx="4572000" cy="571500"/>
          </a:xfrm>
          <a:prstGeom prst="rect">
            <a:avLst/>
          </a:prstGeom>
          <a:solidFill>
            <a:srgbClr val="1B3A2D"/>
          </a:solidFill>
          <a:ln/>
        </p:spPr>
        <p:txBody>
          <a:bodyPr/>
          <a:lstStyle/>
          <a:p>
            <a:endParaRPr lang="es-MX"/>
          </a:p>
        </p:txBody>
      </p:sp>
      <p:sp>
        <p:nvSpPr>
          <p:cNvPr id="15" name="Text 8"/>
          <p:cNvSpPr/>
          <p:nvPr/>
        </p:nvSpPr>
        <p:spPr>
          <a:xfrm>
            <a:off x="4572000" y="4572000"/>
            <a:ext cx="45720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E7E8D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Tequisquiapan, Querétaro · Desde el año 2000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356</Words>
  <Application>Microsoft Office PowerPoint</Application>
  <PresentationFormat>Presentación en pantalla (16:9)</PresentationFormat>
  <Paragraphs>69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Trebuchet MS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Rancho El Tejocote - Oportunidad Agroindustrial</dc:title>
  <dc:subject>PptxGenJS Presentation</dc:subject>
  <dc:creator>Go Homes Bienes Raíces</dc:creator>
  <cp:lastModifiedBy>G O</cp:lastModifiedBy>
  <cp:revision>2</cp:revision>
  <dcterms:created xsi:type="dcterms:W3CDTF">2026-04-29T21:19:42Z</dcterms:created>
  <dcterms:modified xsi:type="dcterms:W3CDTF">2026-04-29T22:26:55Z</dcterms:modified>
</cp:coreProperties>
</file>