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57" r:id="rId12"/>
    <p:sldId id="259" r:id="rId13"/>
    <p:sldId id="260" r:id="rId14"/>
    <p:sldId id="261" r:id="rId15"/>
    <p:sldId id="262" r:id="rId16"/>
    <p:sldId id="263" r:id="rId17"/>
    <p:sldId id="270" r:id="rId18"/>
    <p:sldId id="264" r:id="rId19"/>
    <p:sldId id="265" r:id="rId20"/>
    <p:sldId id="266" r:id="rId21"/>
    <p:sldId id="267" r:id="rId22"/>
    <p:sldId id="268" r:id="rId23"/>
    <p:sldId id="269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366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Benjamin Padilla Godinez" userId="141b2424f3ba3644" providerId="LiveId" clId="{5C707919-BEEE-43BA-8991-4B93C6172C58}"/>
    <pc:docChg chg="undo custSel addSld modSld">
      <pc:chgData name="Luis Benjamin Padilla Godinez" userId="141b2424f3ba3644" providerId="LiveId" clId="{5C707919-BEEE-43BA-8991-4B93C6172C58}" dt="2025-10-02T23:42:59.749" v="146" actId="14100"/>
      <pc:docMkLst>
        <pc:docMk/>
      </pc:docMkLst>
      <pc:sldChg chg="modSp mod">
        <pc:chgData name="Luis Benjamin Padilla Godinez" userId="141b2424f3ba3644" providerId="LiveId" clId="{5C707919-BEEE-43BA-8991-4B93C6172C58}" dt="2025-09-09T19:16:00.788" v="38" actId="20577"/>
        <pc:sldMkLst>
          <pc:docMk/>
          <pc:sldMk cId="1999984522" sldId="256"/>
        </pc:sldMkLst>
        <pc:spChg chg="mod">
          <ac:chgData name="Luis Benjamin Padilla Godinez" userId="141b2424f3ba3644" providerId="LiveId" clId="{5C707919-BEEE-43BA-8991-4B93C6172C58}" dt="2025-09-09T19:16:00.788" v="38" actId="20577"/>
          <ac:spMkLst>
            <pc:docMk/>
            <pc:sldMk cId="1999984522" sldId="256"/>
            <ac:spMk id="3" creationId="{BD4E2C9E-97C1-6062-A2A3-C8B10D27FB54}"/>
          </ac:spMkLst>
        </pc:spChg>
      </pc:sldChg>
      <pc:sldChg chg="addSp delSp modSp mod">
        <pc:chgData name="Luis Benjamin Padilla Godinez" userId="141b2424f3ba3644" providerId="LiveId" clId="{5C707919-BEEE-43BA-8991-4B93C6172C58}" dt="2025-09-09T19:18:46.662" v="46" actId="26606"/>
        <pc:sldMkLst>
          <pc:docMk/>
          <pc:sldMk cId="1246340039" sldId="258"/>
        </pc:sldMkLst>
        <pc:spChg chg="mod">
          <ac:chgData name="Luis Benjamin Padilla Godinez" userId="141b2424f3ba3644" providerId="LiveId" clId="{5C707919-BEEE-43BA-8991-4B93C6172C58}" dt="2025-09-09T19:18:46.662" v="46" actId="26606"/>
          <ac:spMkLst>
            <pc:docMk/>
            <pc:sldMk cId="1246340039" sldId="258"/>
            <ac:spMk id="2" creationId="{B7D99621-940A-F45B-9A6F-335217DA4AFD}"/>
          </ac:spMkLst>
        </pc:spChg>
        <pc:spChg chg="mod">
          <ac:chgData name="Luis Benjamin Padilla Godinez" userId="141b2424f3ba3644" providerId="LiveId" clId="{5C707919-BEEE-43BA-8991-4B93C6172C58}" dt="2025-09-09T19:18:46.662" v="46" actId="26606"/>
          <ac:spMkLst>
            <pc:docMk/>
            <pc:sldMk cId="1246340039" sldId="258"/>
            <ac:spMk id="4" creationId="{8B00C481-5C84-B171-482A-68E14466458C}"/>
          </ac:spMkLst>
        </pc:spChg>
        <pc:spChg chg="add">
          <ac:chgData name="Luis Benjamin Padilla Godinez" userId="141b2424f3ba3644" providerId="LiveId" clId="{5C707919-BEEE-43BA-8991-4B93C6172C58}" dt="2025-09-09T19:18:46.662" v="46" actId="26606"/>
          <ac:spMkLst>
            <pc:docMk/>
            <pc:sldMk cId="1246340039" sldId="258"/>
            <ac:spMk id="18" creationId="{F13C74B1-5B17-4795-BED0-7140497B445A}"/>
          </ac:spMkLst>
        </pc:spChg>
        <pc:spChg chg="add">
          <ac:chgData name="Luis Benjamin Padilla Godinez" userId="141b2424f3ba3644" providerId="LiveId" clId="{5C707919-BEEE-43BA-8991-4B93C6172C58}" dt="2025-09-09T19:18:46.662" v="46" actId="26606"/>
          <ac:spMkLst>
            <pc:docMk/>
            <pc:sldMk cId="1246340039" sldId="258"/>
            <ac:spMk id="20" creationId="{D4974D33-8DC5-464E-8C6D-BE58F0669C17}"/>
          </ac:spMkLst>
        </pc:spChg>
      </pc:sldChg>
      <pc:sldChg chg="addSp delSp modSp mod">
        <pc:chgData name="Luis Benjamin Padilla Godinez" userId="141b2424f3ba3644" providerId="LiveId" clId="{5C707919-BEEE-43BA-8991-4B93C6172C58}" dt="2025-10-02T23:42:29.069" v="142" actId="14100"/>
        <pc:sldMkLst>
          <pc:docMk/>
          <pc:sldMk cId="2002298077" sldId="263"/>
        </pc:sldMkLst>
        <pc:picChg chg="add mod">
          <ac:chgData name="Luis Benjamin Padilla Godinez" userId="141b2424f3ba3644" providerId="LiveId" clId="{5C707919-BEEE-43BA-8991-4B93C6172C58}" dt="2025-10-02T23:42:29.069" v="142" actId="14100"/>
          <ac:picMkLst>
            <pc:docMk/>
            <pc:sldMk cId="2002298077" sldId="263"/>
            <ac:picMk id="4" creationId="{E4D33C3D-97D1-9AB6-E735-C1501187765F}"/>
          </ac:picMkLst>
        </pc:picChg>
        <pc:picChg chg="del">
          <ac:chgData name="Luis Benjamin Padilla Godinez" userId="141b2424f3ba3644" providerId="LiveId" clId="{5C707919-BEEE-43BA-8991-4B93C6172C58}" dt="2025-10-02T23:42:20.685" v="140" actId="478"/>
          <ac:picMkLst>
            <pc:docMk/>
            <pc:sldMk cId="2002298077" sldId="263"/>
            <ac:picMk id="8" creationId="{6B9A1AC6-4940-571B-2654-3D970AC8BB65}"/>
          </ac:picMkLst>
        </pc:picChg>
      </pc:sldChg>
      <pc:sldChg chg="delSp modSp mod">
        <pc:chgData name="Luis Benjamin Padilla Godinez" userId="141b2424f3ba3644" providerId="LiveId" clId="{5C707919-BEEE-43BA-8991-4B93C6172C58}" dt="2025-10-02T23:41:12.902" v="138" actId="6549"/>
        <pc:sldMkLst>
          <pc:docMk/>
          <pc:sldMk cId="2014008673" sldId="269"/>
        </pc:sldMkLst>
        <pc:spChg chg="mod">
          <ac:chgData name="Luis Benjamin Padilla Godinez" userId="141b2424f3ba3644" providerId="LiveId" clId="{5C707919-BEEE-43BA-8991-4B93C6172C58}" dt="2025-10-02T23:41:12.902" v="138" actId="6549"/>
          <ac:spMkLst>
            <pc:docMk/>
            <pc:sldMk cId="2014008673" sldId="269"/>
            <ac:spMk id="6" creationId="{634974AC-641E-D514-248E-BE5F46D7ADE6}"/>
          </ac:spMkLst>
        </pc:spChg>
        <pc:picChg chg="del">
          <ac:chgData name="Luis Benjamin Padilla Godinez" userId="141b2424f3ba3644" providerId="LiveId" clId="{5C707919-BEEE-43BA-8991-4B93C6172C58}" dt="2025-10-02T23:41:06.187" v="136" actId="478"/>
          <ac:picMkLst>
            <pc:docMk/>
            <pc:sldMk cId="2014008673" sldId="269"/>
            <ac:picMk id="14" creationId="{9F7EA42A-CE64-37BB-736D-43A5C27B5101}"/>
          </ac:picMkLst>
        </pc:picChg>
      </pc:sldChg>
      <pc:sldChg chg="addSp delSp modSp add mod">
        <pc:chgData name="Luis Benjamin Padilla Godinez" userId="141b2424f3ba3644" providerId="LiveId" clId="{5C707919-BEEE-43BA-8991-4B93C6172C58}" dt="2025-10-02T23:42:59.749" v="146" actId="14100"/>
        <pc:sldMkLst>
          <pc:docMk/>
          <pc:sldMk cId="708649381" sldId="271"/>
        </pc:sldMkLst>
        <pc:spChg chg="mod">
          <ac:chgData name="Luis Benjamin Padilla Godinez" userId="141b2424f3ba3644" providerId="LiveId" clId="{5C707919-BEEE-43BA-8991-4B93C6172C58}" dt="2025-09-09T19:19:49.708" v="56" actId="26606"/>
          <ac:spMkLst>
            <pc:docMk/>
            <pc:sldMk cId="708649381" sldId="271"/>
            <ac:spMk id="2" creationId="{EC35A3D0-F15C-CCCD-99FA-E0DDB0F8247A}"/>
          </ac:spMkLst>
        </pc:spChg>
        <pc:spChg chg="add">
          <ac:chgData name="Luis Benjamin Padilla Godinez" userId="141b2424f3ba3644" providerId="LiveId" clId="{5C707919-BEEE-43BA-8991-4B93C6172C58}" dt="2025-09-09T19:19:49.708" v="56" actId="26606"/>
          <ac:spMkLst>
            <pc:docMk/>
            <pc:sldMk cId="708649381" sldId="271"/>
            <ac:spMk id="25" creationId="{C4879EFC-8E62-4E00-973C-C45EE9EC676D}"/>
          </ac:spMkLst>
        </pc:spChg>
        <pc:spChg chg="add">
          <ac:chgData name="Luis Benjamin Padilla Godinez" userId="141b2424f3ba3644" providerId="LiveId" clId="{5C707919-BEEE-43BA-8991-4B93C6172C58}" dt="2025-09-09T19:19:49.708" v="56" actId="26606"/>
          <ac:spMkLst>
            <pc:docMk/>
            <pc:sldMk cId="708649381" sldId="271"/>
            <ac:spMk id="27" creationId="{D6A9C53F-5F90-40A5-8C85-5412D39C8C68}"/>
          </ac:spMkLst>
        </pc:spChg>
        <pc:picChg chg="add mod">
          <ac:chgData name="Luis Benjamin Padilla Godinez" userId="141b2424f3ba3644" providerId="LiveId" clId="{5C707919-BEEE-43BA-8991-4B93C6172C58}" dt="2025-10-02T23:42:59.749" v="146" actId="14100"/>
          <ac:picMkLst>
            <pc:docMk/>
            <pc:sldMk cId="708649381" sldId="271"/>
            <ac:picMk id="4" creationId="{4999F251-C94B-6AC8-401B-529B571DD007}"/>
          </ac:picMkLst>
        </pc:picChg>
        <pc:picChg chg="add del mod">
          <ac:chgData name="Luis Benjamin Padilla Godinez" userId="141b2424f3ba3644" providerId="LiveId" clId="{5C707919-BEEE-43BA-8991-4B93C6172C58}" dt="2025-10-02T23:42:51.108" v="144" actId="478"/>
          <ac:picMkLst>
            <pc:docMk/>
            <pc:sldMk cId="708649381" sldId="271"/>
            <ac:picMk id="5" creationId="{4A184EC3-3CB2-7568-C20B-7A7C2FE8CB36}"/>
          </ac:picMkLst>
        </pc:picChg>
        <pc:picChg chg="mod">
          <ac:chgData name="Luis Benjamin Padilla Godinez" userId="141b2424f3ba3644" providerId="LiveId" clId="{5C707919-BEEE-43BA-8991-4B93C6172C58}" dt="2025-09-09T19:19:49.708" v="56" actId="26606"/>
          <ac:picMkLst>
            <pc:docMk/>
            <pc:sldMk cId="708649381" sldId="271"/>
            <ac:picMk id="6" creationId="{E65497E1-47C0-D06E-090A-6B74A0E8EE17}"/>
          </ac:picMkLst>
        </pc:picChg>
      </pc:sldChg>
      <pc:sldChg chg="addSp delSp modSp new mod setBg">
        <pc:chgData name="Luis Benjamin Padilla Godinez" userId="141b2424f3ba3644" providerId="LiveId" clId="{5C707919-BEEE-43BA-8991-4B93C6172C58}" dt="2025-09-09T19:22:14.217" v="71" actId="26606"/>
        <pc:sldMkLst>
          <pc:docMk/>
          <pc:sldMk cId="1633861330" sldId="272"/>
        </pc:sldMkLst>
        <pc:spChg chg="mod">
          <ac:chgData name="Luis Benjamin Padilla Godinez" userId="141b2424f3ba3644" providerId="LiveId" clId="{5C707919-BEEE-43BA-8991-4B93C6172C58}" dt="2025-09-09T19:21:42.903" v="67" actId="26606"/>
          <ac:spMkLst>
            <pc:docMk/>
            <pc:sldMk cId="1633861330" sldId="272"/>
            <ac:spMk id="2" creationId="{97557523-36F9-BE5A-9D5F-7D8625A0ADB2}"/>
          </ac:spMkLst>
        </pc:spChg>
        <pc:spChg chg="mod">
          <ac:chgData name="Luis Benjamin Padilla Godinez" userId="141b2424f3ba3644" providerId="LiveId" clId="{5C707919-BEEE-43BA-8991-4B93C6172C58}" dt="2025-09-09T19:22:14.217" v="71" actId="26606"/>
          <ac:spMkLst>
            <pc:docMk/>
            <pc:sldMk cId="1633861330" sldId="272"/>
            <ac:spMk id="3" creationId="{A64F9864-B152-1D60-1E73-BA8D49022499}"/>
          </ac:spMkLst>
        </pc:spChg>
        <pc:spChg chg="add">
          <ac:chgData name="Luis Benjamin Padilla Godinez" userId="141b2424f3ba3644" providerId="LiveId" clId="{5C707919-BEEE-43BA-8991-4B93C6172C58}" dt="2025-09-09T19:22:14.217" v="71" actId="26606"/>
          <ac:spMkLst>
            <pc:docMk/>
            <pc:sldMk cId="1633861330" sldId="272"/>
            <ac:spMk id="23" creationId="{2B97F24A-32CE-4C1C-A50D-3016B394DCFB}"/>
          </ac:spMkLst>
        </pc:spChg>
        <pc:spChg chg="add">
          <ac:chgData name="Luis Benjamin Padilla Godinez" userId="141b2424f3ba3644" providerId="LiveId" clId="{5C707919-BEEE-43BA-8991-4B93C6172C58}" dt="2025-09-09T19:22:14.217" v="71" actId="26606"/>
          <ac:spMkLst>
            <pc:docMk/>
            <pc:sldMk cId="1633861330" sldId="272"/>
            <ac:spMk id="25" creationId="{CD8B4F24-440B-49E9-B85D-733523DC064B}"/>
          </ac:spMkLst>
        </pc:spChg>
        <pc:picChg chg="add mod">
          <ac:chgData name="Luis Benjamin Padilla Godinez" userId="141b2424f3ba3644" providerId="LiveId" clId="{5C707919-BEEE-43BA-8991-4B93C6172C58}" dt="2025-09-09T19:21:42.903" v="67" actId="26606"/>
          <ac:picMkLst>
            <pc:docMk/>
            <pc:sldMk cId="1633861330" sldId="272"/>
            <ac:picMk id="6" creationId="{3B981F91-83C3-B3E3-C13A-9D3756456533}"/>
          </ac:picMkLst>
        </pc:picChg>
      </pc:sldChg>
      <pc:sldChg chg="addSp delSp modSp new mod setBg">
        <pc:chgData name="Luis Benjamin Padilla Godinez" userId="141b2424f3ba3644" providerId="LiveId" clId="{5C707919-BEEE-43BA-8991-4B93C6172C58}" dt="2025-09-09T19:25:49.705" v="78" actId="26606"/>
        <pc:sldMkLst>
          <pc:docMk/>
          <pc:sldMk cId="2745153768" sldId="273"/>
        </pc:sldMkLst>
        <pc:spChg chg="mod">
          <ac:chgData name="Luis Benjamin Padilla Godinez" userId="141b2424f3ba3644" providerId="LiveId" clId="{5C707919-BEEE-43BA-8991-4B93C6172C58}" dt="2025-09-09T19:25:49.705" v="78" actId="26606"/>
          <ac:spMkLst>
            <pc:docMk/>
            <pc:sldMk cId="2745153768" sldId="273"/>
            <ac:spMk id="2" creationId="{08A7788A-ECBC-96F3-BB6D-1B3D0F5C4760}"/>
          </ac:spMkLst>
        </pc:spChg>
        <pc:spChg chg="mod">
          <ac:chgData name="Luis Benjamin Padilla Godinez" userId="141b2424f3ba3644" providerId="LiveId" clId="{5C707919-BEEE-43BA-8991-4B93C6172C58}" dt="2025-09-09T19:25:49.705" v="78" actId="26606"/>
          <ac:spMkLst>
            <pc:docMk/>
            <pc:sldMk cId="2745153768" sldId="273"/>
            <ac:spMk id="4" creationId="{9E720ED5-94CD-D9F5-D3F3-7DA08579BEDF}"/>
          </ac:spMkLst>
        </pc:spChg>
        <pc:spChg chg="add">
          <ac:chgData name="Luis Benjamin Padilla Godinez" userId="141b2424f3ba3644" providerId="LiveId" clId="{5C707919-BEEE-43BA-8991-4B93C6172C58}" dt="2025-09-09T19:25:49.705" v="78" actId="26606"/>
          <ac:spMkLst>
            <pc:docMk/>
            <pc:sldMk cId="2745153768" sldId="273"/>
            <ac:spMk id="11" creationId="{2B97F24A-32CE-4C1C-A50D-3016B394DCFB}"/>
          </ac:spMkLst>
        </pc:spChg>
        <pc:spChg chg="add">
          <ac:chgData name="Luis Benjamin Padilla Godinez" userId="141b2424f3ba3644" providerId="LiveId" clId="{5C707919-BEEE-43BA-8991-4B93C6172C58}" dt="2025-09-09T19:25:49.705" v="78" actId="26606"/>
          <ac:spMkLst>
            <pc:docMk/>
            <pc:sldMk cId="2745153768" sldId="273"/>
            <ac:spMk id="13" creationId="{6357EC4F-235E-4222-A36F-C7878ACE37F2}"/>
          </ac:spMkLst>
        </pc:spChg>
        <pc:picChg chg="add mod ord">
          <ac:chgData name="Luis Benjamin Padilla Godinez" userId="141b2424f3ba3644" providerId="LiveId" clId="{5C707919-BEEE-43BA-8991-4B93C6172C58}" dt="2025-09-09T19:25:49.705" v="78" actId="26606"/>
          <ac:picMkLst>
            <pc:docMk/>
            <pc:sldMk cId="2745153768" sldId="273"/>
            <ac:picMk id="6" creationId="{D01342A3-7ADF-A359-05E1-6FE817656305}"/>
          </ac:picMkLst>
        </pc:picChg>
      </pc:sldChg>
      <pc:sldChg chg="addSp delSp modSp new mod setBg">
        <pc:chgData name="Luis Benjamin Padilla Godinez" userId="141b2424f3ba3644" providerId="LiveId" clId="{5C707919-BEEE-43BA-8991-4B93C6172C58}" dt="2025-09-09T19:35:22.590" v="105" actId="26606"/>
        <pc:sldMkLst>
          <pc:docMk/>
          <pc:sldMk cId="119963215" sldId="274"/>
        </pc:sldMkLst>
        <pc:spChg chg="mod">
          <ac:chgData name="Luis Benjamin Padilla Godinez" userId="141b2424f3ba3644" providerId="LiveId" clId="{5C707919-BEEE-43BA-8991-4B93C6172C58}" dt="2025-09-09T19:35:22.590" v="105" actId="26606"/>
          <ac:spMkLst>
            <pc:docMk/>
            <pc:sldMk cId="119963215" sldId="274"/>
            <ac:spMk id="2" creationId="{959A18AF-2023-ED38-5C8B-5D752FC38D8E}"/>
          </ac:spMkLst>
        </pc:spChg>
        <pc:spChg chg="mod">
          <ac:chgData name="Luis Benjamin Padilla Godinez" userId="141b2424f3ba3644" providerId="LiveId" clId="{5C707919-BEEE-43BA-8991-4B93C6172C58}" dt="2025-09-09T19:35:22.590" v="105" actId="26606"/>
          <ac:spMkLst>
            <pc:docMk/>
            <pc:sldMk cId="119963215" sldId="274"/>
            <ac:spMk id="4" creationId="{82BB3E4A-F136-4C64-28E9-8D227E71B05C}"/>
          </ac:spMkLst>
        </pc:spChg>
        <pc:spChg chg="add">
          <ac:chgData name="Luis Benjamin Padilla Godinez" userId="141b2424f3ba3644" providerId="LiveId" clId="{5C707919-BEEE-43BA-8991-4B93C6172C58}" dt="2025-09-09T19:35:22.590" v="105" actId="26606"/>
          <ac:spMkLst>
            <pc:docMk/>
            <pc:sldMk cId="119963215" sldId="274"/>
            <ac:spMk id="17" creationId="{2B97F24A-32CE-4C1C-A50D-3016B394DCFB}"/>
          </ac:spMkLst>
        </pc:spChg>
        <pc:spChg chg="add">
          <ac:chgData name="Luis Benjamin Padilla Godinez" userId="141b2424f3ba3644" providerId="LiveId" clId="{5C707919-BEEE-43BA-8991-4B93C6172C58}" dt="2025-09-09T19:35:22.590" v="105" actId="26606"/>
          <ac:spMkLst>
            <pc:docMk/>
            <pc:sldMk cId="119963215" sldId="274"/>
            <ac:spMk id="18" creationId="{6357EC4F-235E-4222-A36F-C7878ACE37F2}"/>
          </ac:spMkLst>
        </pc:spChg>
        <pc:graphicFrameChg chg="add mod modGraphic">
          <ac:chgData name="Luis Benjamin Padilla Godinez" userId="141b2424f3ba3644" providerId="LiveId" clId="{5C707919-BEEE-43BA-8991-4B93C6172C58}" dt="2025-09-09T19:35:22.590" v="105" actId="26606"/>
          <ac:graphicFrameMkLst>
            <pc:docMk/>
            <pc:sldMk cId="119963215" sldId="274"/>
            <ac:graphicFrameMk id="8" creationId="{864CBB9C-82AA-2D62-FF88-D2A641936E14}"/>
          </ac:graphicFrameMkLst>
        </pc:graphicFrameChg>
      </pc:sldChg>
      <pc:sldChg chg="addSp delSp modSp new mod setBg setClrOvrMap">
        <pc:chgData name="Luis Benjamin Padilla Godinez" userId="141b2424f3ba3644" providerId="LiveId" clId="{5C707919-BEEE-43BA-8991-4B93C6172C58}" dt="2025-09-09T19:37:25.600" v="112" actId="26606"/>
        <pc:sldMkLst>
          <pc:docMk/>
          <pc:sldMk cId="1371307085" sldId="275"/>
        </pc:sldMkLst>
        <pc:spChg chg="mod">
          <ac:chgData name="Luis Benjamin Padilla Godinez" userId="141b2424f3ba3644" providerId="LiveId" clId="{5C707919-BEEE-43BA-8991-4B93C6172C58}" dt="2025-09-09T19:37:25.600" v="112" actId="26606"/>
          <ac:spMkLst>
            <pc:docMk/>
            <pc:sldMk cId="1371307085" sldId="275"/>
            <ac:spMk id="2" creationId="{4DF8B7CD-8BD0-94C5-11B0-4E848A52B2DB}"/>
          </ac:spMkLst>
        </pc:spChg>
        <pc:spChg chg="add">
          <ac:chgData name="Luis Benjamin Padilla Godinez" userId="141b2424f3ba3644" providerId="LiveId" clId="{5C707919-BEEE-43BA-8991-4B93C6172C58}" dt="2025-09-09T19:37:25.600" v="112" actId="26606"/>
          <ac:spMkLst>
            <pc:docMk/>
            <pc:sldMk cId="1371307085" sldId="275"/>
            <ac:spMk id="9" creationId="{BACC6370-2D7E-4714-9D71-7542949D7D5D}"/>
          </ac:spMkLst>
        </pc:spChg>
        <pc:spChg chg="add">
          <ac:chgData name="Luis Benjamin Padilla Godinez" userId="141b2424f3ba3644" providerId="LiveId" clId="{5C707919-BEEE-43BA-8991-4B93C6172C58}" dt="2025-09-09T19:37:25.600" v="112" actId="26606"/>
          <ac:spMkLst>
            <pc:docMk/>
            <pc:sldMk cId="1371307085" sldId="275"/>
            <ac:spMk id="11" creationId="{F68B3F68-107C-434F-AA38-110D5EA91B85}"/>
          </ac:spMkLst>
        </pc:spChg>
        <pc:spChg chg="add">
          <ac:chgData name="Luis Benjamin Padilla Godinez" userId="141b2424f3ba3644" providerId="LiveId" clId="{5C707919-BEEE-43BA-8991-4B93C6172C58}" dt="2025-09-09T19:37:25.600" v="112" actId="26606"/>
          <ac:spMkLst>
            <pc:docMk/>
            <pc:sldMk cId="1371307085" sldId="275"/>
            <ac:spMk id="13" creationId="{AAD0DBB9-1A4B-4391-81D4-CB19F9AB918A}"/>
          </ac:spMkLst>
        </pc:spChg>
        <pc:spChg chg="add">
          <ac:chgData name="Luis Benjamin Padilla Godinez" userId="141b2424f3ba3644" providerId="LiveId" clId="{5C707919-BEEE-43BA-8991-4B93C6172C58}" dt="2025-09-09T19:37:25.600" v="112" actId="26606"/>
          <ac:spMkLst>
            <pc:docMk/>
            <pc:sldMk cId="1371307085" sldId="275"/>
            <ac:spMk id="15" creationId="{063BBA22-50EA-4C4D-BE05-F1CE4E63AA56}"/>
          </ac:spMkLst>
        </pc:spChg>
        <pc:graphicFrameChg chg="add">
          <ac:chgData name="Luis Benjamin Padilla Godinez" userId="141b2424f3ba3644" providerId="LiveId" clId="{5C707919-BEEE-43BA-8991-4B93C6172C58}" dt="2025-09-09T19:37:25.600" v="112" actId="26606"/>
          <ac:graphicFrameMkLst>
            <pc:docMk/>
            <pc:sldMk cId="1371307085" sldId="275"/>
            <ac:graphicFrameMk id="8" creationId="{3990524F-4FFF-A44D-1F80-B444A52BFF50}"/>
          </ac:graphicFrameMkLst>
        </pc:graphicFrameChg>
      </pc:sldChg>
      <pc:sldChg chg="addSp modSp new mod setBg">
        <pc:chgData name="Luis Benjamin Padilla Godinez" userId="141b2424f3ba3644" providerId="LiveId" clId="{5C707919-BEEE-43BA-8991-4B93C6172C58}" dt="2025-09-09T19:39:00.361" v="117" actId="26606"/>
        <pc:sldMkLst>
          <pc:docMk/>
          <pc:sldMk cId="3610244571" sldId="276"/>
        </pc:sldMkLst>
        <pc:spChg chg="mod">
          <ac:chgData name="Luis Benjamin Padilla Godinez" userId="141b2424f3ba3644" providerId="LiveId" clId="{5C707919-BEEE-43BA-8991-4B93C6172C58}" dt="2025-09-09T19:39:00.361" v="117" actId="26606"/>
          <ac:spMkLst>
            <pc:docMk/>
            <pc:sldMk cId="3610244571" sldId="276"/>
            <ac:spMk id="2" creationId="{59475B32-4C75-2C50-BE94-B712FC8E76D4}"/>
          </ac:spMkLst>
        </pc:spChg>
        <pc:spChg chg="mod">
          <ac:chgData name="Luis Benjamin Padilla Godinez" userId="141b2424f3ba3644" providerId="LiveId" clId="{5C707919-BEEE-43BA-8991-4B93C6172C58}" dt="2025-09-09T19:39:00.361" v="117" actId="26606"/>
          <ac:spMkLst>
            <pc:docMk/>
            <pc:sldMk cId="3610244571" sldId="276"/>
            <ac:spMk id="3" creationId="{1531004A-A454-EC28-8827-C4A4D8856403}"/>
          </ac:spMkLst>
        </pc:spChg>
        <pc:spChg chg="add">
          <ac:chgData name="Luis Benjamin Padilla Godinez" userId="141b2424f3ba3644" providerId="LiveId" clId="{5C707919-BEEE-43BA-8991-4B93C6172C58}" dt="2025-09-09T19:39:00.361" v="117" actId="26606"/>
          <ac:spMkLst>
            <pc:docMk/>
            <pc:sldMk cId="3610244571" sldId="276"/>
            <ac:spMk id="8" creationId="{100EDD19-6802-4EC3-95CE-CFFAB042CFD6}"/>
          </ac:spMkLst>
        </pc:spChg>
        <pc:spChg chg="add">
          <ac:chgData name="Luis Benjamin Padilla Godinez" userId="141b2424f3ba3644" providerId="LiveId" clId="{5C707919-BEEE-43BA-8991-4B93C6172C58}" dt="2025-09-09T19:39:00.361" v="117" actId="26606"/>
          <ac:spMkLst>
            <pc:docMk/>
            <pc:sldMk cId="3610244571" sldId="276"/>
            <ac:spMk id="10" creationId="{DB17E863-922E-4C26-BD64-E8FD41D28661}"/>
          </ac:spMkLst>
        </pc:spChg>
      </pc:sldChg>
      <pc:sldChg chg="addSp delSp modSp new mod setBg">
        <pc:chgData name="Luis Benjamin Padilla Godinez" userId="141b2424f3ba3644" providerId="LiveId" clId="{5C707919-BEEE-43BA-8991-4B93C6172C58}" dt="2025-09-09T19:40:48.772" v="124" actId="26606"/>
        <pc:sldMkLst>
          <pc:docMk/>
          <pc:sldMk cId="3784748317" sldId="277"/>
        </pc:sldMkLst>
        <pc:spChg chg="mod">
          <ac:chgData name="Luis Benjamin Padilla Godinez" userId="141b2424f3ba3644" providerId="LiveId" clId="{5C707919-BEEE-43BA-8991-4B93C6172C58}" dt="2025-09-09T19:40:48.772" v="124" actId="26606"/>
          <ac:spMkLst>
            <pc:docMk/>
            <pc:sldMk cId="3784748317" sldId="277"/>
            <ac:spMk id="2" creationId="{9C596EB9-5DFA-31FD-2DE0-C4B4BB5170D4}"/>
          </ac:spMkLst>
        </pc:spChg>
        <pc:spChg chg="mod">
          <ac:chgData name="Luis Benjamin Padilla Godinez" userId="141b2424f3ba3644" providerId="LiveId" clId="{5C707919-BEEE-43BA-8991-4B93C6172C58}" dt="2025-09-09T19:40:48.772" v="124" actId="26606"/>
          <ac:spMkLst>
            <pc:docMk/>
            <pc:sldMk cId="3784748317" sldId="277"/>
            <ac:spMk id="4" creationId="{D3D201D5-1325-7148-71E3-B28A20A304C7}"/>
          </ac:spMkLst>
        </pc:spChg>
        <pc:spChg chg="add">
          <ac:chgData name="Luis Benjamin Padilla Godinez" userId="141b2424f3ba3644" providerId="LiveId" clId="{5C707919-BEEE-43BA-8991-4B93C6172C58}" dt="2025-09-09T19:40:48.772" v="124" actId="26606"/>
          <ac:spMkLst>
            <pc:docMk/>
            <pc:sldMk cId="3784748317" sldId="277"/>
            <ac:spMk id="11" creationId="{743AA782-23D1-4521-8CAD-47662984AA08}"/>
          </ac:spMkLst>
        </pc:spChg>
        <pc:spChg chg="add">
          <ac:chgData name="Luis Benjamin Padilla Godinez" userId="141b2424f3ba3644" providerId="LiveId" clId="{5C707919-BEEE-43BA-8991-4B93C6172C58}" dt="2025-09-09T19:40:48.772" v="124" actId="26606"/>
          <ac:spMkLst>
            <pc:docMk/>
            <pc:sldMk cId="3784748317" sldId="277"/>
            <ac:spMk id="13" creationId="{71877DBC-BB60-40F0-AC93-2ACDBAAE60CE}"/>
          </ac:spMkLst>
        </pc:spChg>
        <pc:picChg chg="add mod ord">
          <ac:chgData name="Luis Benjamin Padilla Godinez" userId="141b2424f3ba3644" providerId="LiveId" clId="{5C707919-BEEE-43BA-8991-4B93C6172C58}" dt="2025-09-09T19:40:48.772" v="124" actId="26606"/>
          <ac:picMkLst>
            <pc:docMk/>
            <pc:sldMk cId="3784748317" sldId="277"/>
            <ac:picMk id="6" creationId="{AE71136F-0FAC-6821-A963-90040A6CC8F0}"/>
          </ac:picMkLst>
        </pc:picChg>
      </pc:sldChg>
      <pc:sldChg chg="addSp delSp modSp new mod setBg">
        <pc:chgData name="Luis Benjamin Padilla Godinez" userId="141b2424f3ba3644" providerId="LiveId" clId="{5C707919-BEEE-43BA-8991-4B93C6172C58}" dt="2025-09-09T19:42:27.279" v="135" actId="26606"/>
        <pc:sldMkLst>
          <pc:docMk/>
          <pc:sldMk cId="3961659386" sldId="278"/>
        </pc:sldMkLst>
        <pc:spChg chg="mod ord">
          <ac:chgData name="Luis Benjamin Padilla Godinez" userId="141b2424f3ba3644" providerId="LiveId" clId="{5C707919-BEEE-43BA-8991-4B93C6172C58}" dt="2025-09-09T19:42:27.279" v="135" actId="26606"/>
          <ac:spMkLst>
            <pc:docMk/>
            <pc:sldMk cId="3961659386" sldId="278"/>
            <ac:spMk id="2" creationId="{AB0CBC86-60CC-6F7B-6104-40AC5ECAE450}"/>
          </ac:spMkLst>
        </pc:spChg>
        <pc:spChg chg="mod">
          <ac:chgData name="Luis Benjamin Padilla Godinez" userId="141b2424f3ba3644" providerId="LiveId" clId="{5C707919-BEEE-43BA-8991-4B93C6172C58}" dt="2025-09-09T19:42:27.279" v="135" actId="26606"/>
          <ac:spMkLst>
            <pc:docMk/>
            <pc:sldMk cId="3961659386" sldId="278"/>
            <ac:spMk id="4" creationId="{4BD3BD95-1144-2FCB-2F90-73556DFD55A6}"/>
          </ac:spMkLst>
        </pc:spChg>
        <pc:spChg chg="add">
          <ac:chgData name="Luis Benjamin Padilla Godinez" userId="141b2424f3ba3644" providerId="LiveId" clId="{5C707919-BEEE-43BA-8991-4B93C6172C58}" dt="2025-09-09T19:42:27.279" v="135" actId="26606"/>
          <ac:spMkLst>
            <pc:docMk/>
            <pc:sldMk cId="3961659386" sldId="278"/>
            <ac:spMk id="18" creationId="{2B97F24A-32CE-4C1C-A50D-3016B394DCFB}"/>
          </ac:spMkLst>
        </pc:spChg>
        <pc:spChg chg="add">
          <ac:chgData name="Luis Benjamin Padilla Godinez" userId="141b2424f3ba3644" providerId="LiveId" clId="{5C707919-BEEE-43BA-8991-4B93C6172C58}" dt="2025-09-09T19:42:27.279" v="135" actId="26606"/>
          <ac:spMkLst>
            <pc:docMk/>
            <pc:sldMk cId="3961659386" sldId="278"/>
            <ac:spMk id="19" creationId="{6357EC4F-235E-4222-A36F-C7878ACE37F2}"/>
          </ac:spMkLst>
        </pc:spChg>
        <pc:picChg chg="add mod ord">
          <ac:chgData name="Luis Benjamin Padilla Godinez" userId="141b2424f3ba3644" providerId="LiveId" clId="{5C707919-BEEE-43BA-8991-4B93C6172C58}" dt="2025-09-09T19:42:27.279" v="135" actId="26606"/>
          <ac:picMkLst>
            <pc:docMk/>
            <pc:sldMk cId="3961659386" sldId="278"/>
            <ac:picMk id="6" creationId="{1208F192-EC28-E2CA-53D9-FE9C6ACE5B2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670EF-361E-401C-8684-10CE7E6930D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4F0521C-5644-4AA4-8B78-8354722B6AF8}">
      <dgm:prSet/>
      <dgm:spPr/>
      <dgm:t>
        <a:bodyPr/>
        <a:lstStyle/>
        <a:p>
          <a:r>
            <a:rPr lang="es-MX" b="1"/>
            <a:t>Segmentación</a:t>
          </a:r>
          <a:r>
            <a:rPr lang="es-MX"/>
            <a:t>:</a:t>
          </a:r>
          <a:endParaRPr lang="en-US"/>
        </a:p>
      </dgm:t>
    </dgm:pt>
    <dgm:pt modelId="{D9283AF9-EB99-4C89-BE8F-67183D13C555}" type="parTrans" cxnId="{3A1C5AD4-F414-4ED5-A618-DDC6F2E7ED21}">
      <dgm:prSet/>
      <dgm:spPr/>
      <dgm:t>
        <a:bodyPr/>
        <a:lstStyle/>
        <a:p>
          <a:endParaRPr lang="en-US"/>
        </a:p>
      </dgm:t>
    </dgm:pt>
    <dgm:pt modelId="{43199E68-1519-4014-904B-431562C5FCD3}" type="sibTrans" cxnId="{3A1C5AD4-F414-4ED5-A618-DDC6F2E7ED21}">
      <dgm:prSet/>
      <dgm:spPr/>
      <dgm:t>
        <a:bodyPr/>
        <a:lstStyle/>
        <a:p>
          <a:endParaRPr lang="en-US"/>
        </a:p>
      </dgm:t>
    </dgm:pt>
    <dgm:pt modelId="{BFA83BAF-E0C5-49F5-AC2A-4CB134E6F7E2}">
      <dgm:prSet/>
      <dgm:spPr/>
      <dgm:t>
        <a:bodyPr/>
        <a:lstStyle/>
        <a:p>
          <a:r>
            <a:rPr lang="es-MX"/>
            <a:t>Fondos de inversión (FIBRAs industriales, CKDs).</a:t>
          </a:r>
          <a:endParaRPr lang="en-US"/>
        </a:p>
      </dgm:t>
    </dgm:pt>
    <dgm:pt modelId="{97EC1B3E-8075-4B04-84BE-10ECD3DA41A3}" type="parTrans" cxnId="{A2CE2544-7F9D-434F-ACD7-BE2971CDD79B}">
      <dgm:prSet/>
      <dgm:spPr/>
      <dgm:t>
        <a:bodyPr/>
        <a:lstStyle/>
        <a:p>
          <a:endParaRPr lang="en-US"/>
        </a:p>
      </dgm:t>
    </dgm:pt>
    <dgm:pt modelId="{15CA96B1-9BED-4606-A2B0-9BDD1D69D3D4}" type="sibTrans" cxnId="{A2CE2544-7F9D-434F-ACD7-BE2971CDD79B}">
      <dgm:prSet/>
      <dgm:spPr/>
      <dgm:t>
        <a:bodyPr/>
        <a:lstStyle/>
        <a:p>
          <a:endParaRPr lang="en-US"/>
        </a:p>
      </dgm:t>
    </dgm:pt>
    <dgm:pt modelId="{3A4A73DC-D57E-4CED-8206-3400076F730C}">
      <dgm:prSet/>
      <dgm:spPr/>
      <dgm:t>
        <a:bodyPr/>
        <a:lstStyle/>
        <a:p>
          <a:r>
            <a:rPr lang="es-MX"/>
            <a:t>Empresas con expansión logística nacional.</a:t>
          </a:r>
          <a:endParaRPr lang="en-US"/>
        </a:p>
      </dgm:t>
    </dgm:pt>
    <dgm:pt modelId="{F726D250-5796-482F-B634-E961C7F58216}" type="parTrans" cxnId="{43C36004-5657-458C-8492-6AB6BA466567}">
      <dgm:prSet/>
      <dgm:spPr/>
      <dgm:t>
        <a:bodyPr/>
        <a:lstStyle/>
        <a:p>
          <a:endParaRPr lang="en-US"/>
        </a:p>
      </dgm:t>
    </dgm:pt>
    <dgm:pt modelId="{0CDBDE8C-7DBD-422E-B249-07401EFEB6ED}" type="sibTrans" cxnId="{43C36004-5657-458C-8492-6AB6BA466567}">
      <dgm:prSet/>
      <dgm:spPr/>
      <dgm:t>
        <a:bodyPr/>
        <a:lstStyle/>
        <a:p>
          <a:endParaRPr lang="en-US"/>
        </a:p>
      </dgm:t>
    </dgm:pt>
    <dgm:pt modelId="{80FEB217-7EB2-42E7-B523-39D99F6E8398}">
      <dgm:prSet/>
      <dgm:spPr/>
      <dgm:t>
        <a:bodyPr/>
        <a:lstStyle/>
        <a:p>
          <a:r>
            <a:rPr lang="es-MX"/>
            <a:t>Operadores de e-commerce y 3PL.</a:t>
          </a:r>
          <a:endParaRPr lang="en-US"/>
        </a:p>
      </dgm:t>
    </dgm:pt>
    <dgm:pt modelId="{8F03A449-03E4-46C6-8528-889B7A5D342C}" type="parTrans" cxnId="{21B4E136-6896-477E-B871-AD657E74DC0F}">
      <dgm:prSet/>
      <dgm:spPr/>
      <dgm:t>
        <a:bodyPr/>
        <a:lstStyle/>
        <a:p>
          <a:endParaRPr lang="en-US"/>
        </a:p>
      </dgm:t>
    </dgm:pt>
    <dgm:pt modelId="{D95986EC-C586-4DB0-8BBC-B459C93F7EC2}" type="sibTrans" cxnId="{21B4E136-6896-477E-B871-AD657E74DC0F}">
      <dgm:prSet/>
      <dgm:spPr/>
      <dgm:t>
        <a:bodyPr/>
        <a:lstStyle/>
        <a:p>
          <a:endParaRPr lang="en-US"/>
        </a:p>
      </dgm:t>
    </dgm:pt>
    <dgm:pt modelId="{E11F0836-56AD-4BB1-B735-59413EE4202F}">
      <dgm:prSet/>
      <dgm:spPr/>
      <dgm:t>
        <a:bodyPr/>
        <a:lstStyle/>
        <a:p>
          <a:r>
            <a:rPr lang="es-MX" b="1"/>
            <a:t>Modalidad de venta</a:t>
          </a:r>
          <a:r>
            <a:rPr lang="es-MX"/>
            <a:t>:</a:t>
          </a:r>
          <a:endParaRPr lang="en-US"/>
        </a:p>
      </dgm:t>
    </dgm:pt>
    <dgm:pt modelId="{435CEE48-0DE1-40E0-BE6F-BE158C687CDE}" type="parTrans" cxnId="{F8E1A9A2-4E2B-4167-AA98-E68603C002E1}">
      <dgm:prSet/>
      <dgm:spPr/>
      <dgm:t>
        <a:bodyPr/>
        <a:lstStyle/>
        <a:p>
          <a:endParaRPr lang="en-US"/>
        </a:p>
      </dgm:t>
    </dgm:pt>
    <dgm:pt modelId="{99F7F7C5-6A2D-414F-9473-E4E66066100E}" type="sibTrans" cxnId="{F8E1A9A2-4E2B-4167-AA98-E68603C002E1}">
      <dgm:prSet/>
      <dgm:spPr/>
      <dgm:t>
        <a:bodyPr/>
        <a:lstStyle/>
        <a:p>
          <a:endParaRPr lang="en-US"/>
        </a:p>
      </dgm:t>
    </dgm:pt>
    <dgm:pt modelId="{64257CF5-ED55-409D-BB6C-DBFB1FB41034}">
      <dgm:prSet/>
      <dgm:spPr/>
      <dgm:t>
        <a:bodyPr/>
        <a:lstStyle/>
        <a:p>
          <a:r>
            <a:rPr lang="es-MX"/>
            <a:t>Venta del bloque completo (6,195 m² construidos).</a:t>
          </a:r>
          <a:endParaRPr lang="en-US"/>
        </a:p>
      </dgm:t>
    </dgm:pt>
    <dgm:pt modelId="{DF6411E0-6A70-4FD0-B094-5CFCA23724A1}" type="parTrans" cxnId="{3DB8EF7A-8DB6-4620-ADEC-5F5B26B45C3D}">
      <dgm:prSet/>
      <dgm:spPr/>
      <dgm:t>
        <a:bodyPr/>
        <a:lstStyle/>
        <a:p>
          <a:endParaRPr lang="en-US"/>
        </a:p>
      </dgm:t>
    </dgm:pt>
    <dgm:pt modelId="{F4A1D593-0B19-4CD9-901A-AAAB1F790353}" type="sibTrans" cxnId="{3DB8EF7A-8DB6-4620-ADEC-5F5B26B45C3D}">
      <dgm:prSet/>
      <dgm:spPr/>
      <dgm:t>
        <a:bodyPr/>
        <a:lstStyle/>
        <a:p>
          <a:endParaRPr lang="en-US"/>
        </a:p>
      </dgm:t>
    </dgm:pt>
    <dgm:pt modelId="{B0BAE6D3-9BCD-4CD1-9002-58F36069126E}">
      <dgm:prSet/>
      <dgm:spPr/>
      <dgm:t>
        <a:bodyPr/>
        <a:lstStyle/>
        <a:p>
          <a:r>
            <a:rPr lang="es-MX"/>
            <a:t>Posible paquete con contratos de renta firmados (opción sale &amp; leaseback).</a:t>
          </a:r>
          <a:endParaRPr lang="en-US"/>
        </a:p>
      </dgm:t>
    </dgm:pt>
    <dgm:pt modelId="{C566C2A6-D0DF-4D49-934B-76657FFFD563}" type="parTrans" cxnId="{F0AAA19A-511A-47A7-958B-2746C79187B1}">
      <dgm:prSet/>
      <dgm:spPr/>
      <dgm:t>
        <a:bodyPr/>
        <a:lstStyle/>
        <a:p>
          <a:endParaRPr lang="en-US"/>
        </a:p>
      </dgm:t>
    </dgm:pt>
    <dgm:pt modelId="{2EFB8861-0313-47AF-BDCF-7B2AC65DFFDB}" type="sibTrans" cxnId="{F0AAA19A-511A-47A7-958B-2746C79187B1}">
      <dgm:prSet/>
      <dgm:spPr/>
      <dgm:t>
        <a:bodyPr/>
        <a:lstStyle/>
        <a:p>
          <a:endParaRPr lang="en-US"/>
        </a:p>
      </dgm:t>
    </dgm:pt>
    <dgm:pt modelId="{3E186215-AC2E-4F65-9A64-F4C5598303C4}">
      <dgm:prSet/>
      <dgm:spPr/>
      <dgm:t>
        <a:bodyPr/>
        <a:lstStyle/>
        <a:p>
          <a:r>
            <a:rPr lang="es-MX" b="1"/>
            <a:t>Estrategia</a:t>
          </a:r>
          <a:r>
            <a:rPr lang="es-MX"/>
            <a:t>:</a:t>
          </a:r>
          <a:endParaRPr lang="en-US"/>
        </a:p>
      </dgm:t>
    </dgm:pt>
    <dgm:pt modelId="{613609E6-DDB4-4B70-B3E2-2298C7915EEE}" type="parTrans" cxnId="{A346BA95-F1B8-4109-B045-BA8DF3CB7BA9}">
      <dgm:prSet/>
      <dgm:spPr/>
      <dgm:t>
        <a:bodyPr/>
        <a:lstStyle/>
        <a:p>
          <a:endParaRPr lang="en-US"/>
        </a:p>
      </dgm:t>
    </dgm:pt>
    <dgm:pt modelId="{106EDCFA-FC6B-490A-82C2-E1F04F779631}" type="sibTrans" cxnId="{A346BA95-F1B8-4109-B045-BA8DF3CB7BA9}">
      <dgm:prSet/>
      <dgm:spPr/>
      <dgm:t>
        <a:bodyPr/>
        <a:lstStyle/>
        <a:p>
          <a:endParaRPr lang="en-US"/>
        </a:p>
      </dgm:t>
    </dgm:pt>
    <dgm:pt modelId="{605809D6-BB5C-41B6-835F-3B4F1FC90518}">
      <dgm:prSet/>
      <dgm:spPr/>
      <dgm:t>
        <a:bodyPr/>
        <a:lstStyle/>
        <a:p>
          <a:r>
            <a:rPr lang="es-MX"/>
            <a:t>Paquete atractivo con ROI del 7–8%.</a:t>
          </a:r>
          <a:endParaRPr lang="en-US"/>
        </a:p>
      </dgm:t>
    </dgm:pt>
    <dgm:pt modelId="{B4569D2F-A311-4CB6-9288-128961791B82}" type="parTrans" cxnId="{51B1021F-A822-4D6D-8D1B-E05DFE122EA7}">
      <dgm:prSet/>
      <dgm:spPr/>
      <dgm:t>
        <a:bodyPr/>
        <a:lstStyle/>
        <a:p>
          <a:endParaRPr lang="en-US"/>
        </a:p>
      </dgm:t>
    </dgm:pt>
    <dgm:pt modelId="{5FBF410B-091B-4E92-9E0D-D57D4995D01D}" type="sibTrans" cxnId="{51B1021F-A822-4D6D-8D1B-E05DFE122EA7}">
      <dgm:prSet/>
      <dgm:spPr/>
      <dgm:t>
        <a:bodyPr/>
        <a:lstStyle/>
        <a:p>
          <a:endParaRPr lang="en-US"/>
        </a:p>
      </dgm:t>
    </dgm:pt>
    <dgm:pt modelId="{8E54BCB2-3C08-42E4-A47F-F1B9212AB48B}">
      <dgm:prSet/>
      <dgm:spPr/>
      <dgm:t>
        <a:bodyPr/>
        <a:lstStyle/>
        <a:p>
          <a:r>
            <a:rPr lang="es-MX"/>
            <a:t>Incentivos por compra del total (descuento sobre precio unitario).</a:t>
          </a:r>
          <a:endParaRPr lang="en-US"/>
        </a:p>
      </dgm:t>
    </dgm:pt>
    <dgm:pt modelId="{9798D729-95A4-4103-A372-5C26EF26BB52}" type="parTrans" cxnId="{E3F93D2D-53D3-414F-8A4E-07DE9CA42895}">
      <dgm:prSet/>
      <dgm:spPr/>
      <dgm:t>
        <a:bodyPr/>
        <a:lstStyle/>
        <a:p>
          <a:endParaRPr lang="en-US"/>
        </a:p>
      </dgm:t>
    </dgm:pt>
    <dgm:pt modelId="{FF0475C0-6C78-408C-9A69-2210E2903527}" type="sibTrans" cxnId="{E3F93D2D-53D3-414F-8A4E-07DE9CA42895}">
      <dgm:prSet/>
      <dgm:spPr/>
      <dgm:t>
        <a:bodyPr/>
        <a:lstStyle/>
        <a:p>
          <a:endParaRPr lang="en-US"/>
        </a:p>
      </dgm:t>
    </dgm:pt>
    <dgm:pt modelId="{B72C0126-9154-4C7E-93C1-1793B16F98BE}">
      <dgm:prSet/>
      <dgm:spPr/>
      <dgm:t>
        <a:bodyPr/>
        <a:lstStyle/>
        <a:p>
          <a:r>
            <a:rPr lang="es-MX"/>
            <a:t>Generación de competencia entre fondos y compradores institucionales.</a:t>
          </a:r>
          <a:endParaRPr lang="en-US"/>
        </a:p>
      </dgm:t>
    </dgm:pt>
    <dgm:pt modelId="{75AB6676-EA9D-4B4D-B1CE-9F4176C4C6AB}" type="parTrans" cxnId="{BD6F275B-B6B5-401D-823D-33EEBA69A7F2}">
      <dgm:prSet/>
      <dgm:spPr/>
      <dgm:t>
        <a:bodyPr/>
        <a:lstStyle/>
        <a:p>
          <a:endParaRPr lang="en-US"/>
        </a:p>
      </dgm:t>
    </dgm:pt>
    <dgm:pt modelId="{375E8564-0344-4B29-9E82-308809112740}" type="sibTrans" cxnId="{BD6F275B-B6B5-401D-823D-33EEBA69A7F2}">
      <dgm:prSet/>
      <dgm:spPr/>
      <dgm:t>
        <a:bodyPr/>
        <a:lstStyle/>
        <a:p>
          <a:endParaRPr lang="en-US"/>
        </a:p>
      </dgm:t>
    </dgm:pt>
    <dgm:pt modelId="{C6EE965C-0259-44BD-888C-7A8E3C3E2DE5}" type="pres">
      <dgm:prSet presAssocID="{F9C670EF-361E-401C-8684-10CE7E6930D8}" presName="root" presStyleCnt="0">
        <dgm:presLayoutVars>
          <dgm:dir/>
          <dgm:resizeHandles val="exact"/>
        </dgm:presLayoutVars>
      </dgm:prSet>
      <dgm:spPr/>
    </dgm:pt>
    <dgm:pt modelId="{9EDDDC5B-9497-496E-A397-0540A4CC0DE8}" type="pres">
      <dgm:prSet presAssocID="{B4F0521C-5644-4AA4-8B78-8354722B6AF8}" presName="compNode" presStyleCnt="0"/>
      <dgm:spPr/>
    </dgm:pt>
    <dgm:pt modelId="{3972DF7A-C546-4F28-8D0E-323F5738A779}" type="pres">
      <dgm:prSet presAssocID="{B4F0521C-5644-4AA4-8B78-8354722B6AF8}" presName="bgRect" presStyleLbl="bgShp" presStyleIdx="0" presStyleCnt="3"/>
      <dgm:spPr/>
    </dgm:pt>
    <dgm:pt modelId="{865B5E2B-A255-4299-B369-A91E16F7CC4D}" type="pres">
      <dgm:prSet presAssocID="{B4F0521C-5644-4AA4-8B78-8354722B6AF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ábrica"/>
        </a:ext>
      </dgm:extLst>
    </dgm:pt>
    <dgm:pt modelId="{0C899C2E-DA86-4776-9109-904D2C20D6DD}" type="pres">
      <dgm:prSet presAssocID="{B4F0521C-5644-4AA4-8B78-8354722B6AF8}" presName="spaceRect" presStyleCnt="0"/>
      <dgm:spPr/>
    </dgm:pt>
    <dgm:pt modelId="{0EB8DBC7-8C14-43FC-A816-0E36886A90DC}" type="pres">
      <dgm:prSet presAssocID="{B4F0521C-5644-4AA4-8B78-8354722B6AF8}" presName="parTx" presStyleLbl="revTx" presStyleIdx="0" presStyleCnt="6">
        <dgm:presLayoutVars>
          <dgm:chMax val="0"/>
          <dgm:chPref val="0"/>
        </dgm:presLayoutVars>
      </dgm:prSet>
      <dgm:spPr/>
    </dgm:pt>
    <dgm:pt modelId="{8DD17CB9-E821-494F-AE5E-E6866CC6BF99}" type="pres">
      <dgm:prSet presAssocID="{B4F0521C-5644-4AA4-8B78-8354722B6AF8}" presName="desTx" presStyleLbl="revTx" presStyleIdx="1" presStyleCnt="6">
        <dgm:presLayoutVars/>
      </dgm:prSet>
      <dgm:spPr/>
    </dgm:pt>
    <dgm:pt modelId="{3967CCDE-E4FB-4493-BAFA-77D286937DE5}" type="pres">
      <dgm:prSet presAssocID="{43199E68-1519-4014-904B-431562C5FCD3}" presName="sibTrans" presStyleCnt="0"/>
      <dgm:spPr/>
    </dgm:pt>
    <dgm:pt modelId="{2CBD38D6-BB20-4C46-9BC4-EFDFFD47EB89}" type="pres">
      <dgm:prSet presAssocID="{E11F0836-56AD-4BB1-B735-59413EE4202F}" presName="compNode" presStyleCnt="0"/>
      <dgm:spPr/>
    </dgm:pt>
    <dgm:pt modelId="{8977D5E3-14FA-45FC-AAB3-F370F56DD9A9}" type="pres">
      <dgm:prSet presAssocID="{E11F0836-56AD-4BB1-B735-59413EE4202F}" presName="bgRect" presStyleLbl="bgShp" presStyleIdx="1" presStyleCnt="3"/>
      <dgm:spPr/>
    </dgm:pt>
    <dgm:pt modelId="{D9C535CD-37AA-4E83-A2C9-C5CBAEED29D2}" type="pres">
      <dgm:prSet presAssocID="{E11F0836-56AD-4BB1-B735-59413EE4202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iosco"/>
        </a:ext>
      </dgm:extLst>
    </dgm:pt>
    <dgm:pt modelId="{EB662C18-AE43-4F14-A334-E281F3E8AA0B}" type="pres">
      <dgm:prSet presAssocID="{E11F0836-56AD-4BB1-B735-59413EE4202F}" presName="spaceRect" presStyleCnt="0"/>
      <dgm:spPr/>
    </dgm:pt>
    <dgm:pt modelId="{4B3850F0-54D3-4D3D-8C01-934D174D9D6C}" type="pres">
      <dgm:prSet presAssocID="{E11F0836-56AD-4BB1-B735-59413EE4202F}" presName="parTx" presStyleLbl="revTx" presStyleIdx="2" presStyleCnt="6">
        <dgm:presLayoutVars>
          <dgm:chMax val="0"/>
          <dgm:chPref val="0"/>
        </dgm:presLayoutVars>
      </dgm:prSet>
      <dgm:spPr/>
    </dgm:pt>
    <dgm:pt modelId="{B7268B25-E75C-4911-B32E-3A15D218C822}" type="pres">
      <dgm:prSet presAssocID="{E11F0836-56AD-4BB1-B735-59413EE4202F}" presName="desTx" presStyleLbl="revTx" presStyleIdx="3" presStyleCnt="6">
        <dgm:presLayoutVars/>
      </dgm:prSet>
      <dgm:spPr/>
    </dgm:pt>
    <dgm:pt modelId="{7056FED9-EDF4-46FB-BBDA-D4F6B1BCA162}" type="pres">
      <dgm:prSet presAssocID="{99F7F7C5-6A2D-414F-9473-E4E66066100E}" presName="sibTrans" presStyleCnt="0"/>
      <dgm:spPr/>
    </dgm:pt>
    <dgm:pt modelId="{7FE08F6E-9388-449E-B98A-96DCF14DD769}" type="pres">
      <dgm:prSet presAssocID="{3E186215-AC2E-4F65-9A64-F4C5598303C4}" presName="compNode" presStyleCnt="0"/>
      <dgm:spPr/>
    </dgm:pt>
    <dgm:pt modelId="{35FC9127-9C27-409C-ADC7-05A8560941D2}" type="pres">
      <dgm:prSet presAssocID="{3E186215-AC2E-4F65-9A64-F4C5598303C4}" presName="bgRect" presStyleLbl="bgShp" presStyleIdx="2" presStyleCnt="3"/>
      <dgm:spPr/>
    </dgm:pt>
    <dgm:pt modelId="{67235E10-D130-46E8-AB13-7F8D33EE2F36}" type="pres">
      <dgm:prSet presAssocID="{3E186215-AC2E-4F65-9A64-F4C5598303C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ólar"/>
        </a:ext>
      </dgm:extLst>
    </dgm:pt>
    <dgm:pt modelId="{93216962-B2B3-44B9-BE12-F2CDE190D9D8}" type="pres">
      <dgm:prSet presAssocID="{3E186215-AC2E-4F65-9A64-F4C5598303C4}" presName="spaceRect" presStyleCnt="0"/>
      <dgm:spPr/>
    </dgm:pt>
    <dgm:pt modelId="{11B8C18C-A3EF-4E24-A3CB-8350B3C60D41}" type="pres">
      <dgm:prSet presAssocID="{3E186215-AC2E-4F65-9A64-F4C5598303C4}" presName="parTx" presStyleLbl="revTx" presStyleIdx="4" presStyleCnt="6">
        <dgm:presLayoutVars>
          <dgm:chMax val="0"/>
          <dgm:chPref val="0"/>
        </dgm:presLayoutVars>
      </dgm:prSet>
      <dgm:spPr/>
    </dgm:pt>
    <dgm:pt modelId="{039722FF-1281-416F-994D-403B8119ED49}" type="pres">
      <dgm:prSet presAssocID="{3E186215-AC2E-4F65-9A64-F4C5598303C4}" presName="desTx" presStyleLbl="revTx" presStyleIdx="5" presStyleCnt="6">
        <dgm:presLayoutVars/>
      </dgm:prSet>
      <dgm:spPr/>
    </dgm:pt>
  </dgm:ptLst>
  <dgm:cxnLst>
    <dgm:cxn modelId="{43C36004-5657-458C-8492-6AB6BA466567}" srcId="{B4F0521C-5644-4AA4-8B78-8354722B6AF8}" destId="{3A4A73DC-D57E-4CED-8206-3400076F730C}" srcOrd="1" destOrd="0" parTransId="{F726D250-5796-482F-B634-E961C7F58216}" sibTransId="{0CDBDE8C-7DBD-422E-B249-07401EFEB6ED}"/>
    <dgm:cxn modelId="{51B1021F-A822-4D6D-8D1B-E05DFE122EA7}" srcId="{3E186215-AC2E-4F65-9A64-F4C5598303C4}" destId="{605809D6-BB5C-41B6-835F-3B4F1FC90518}" srcOrd="0" destOrd="0" parTransId="{B4569D2F-A311-4CB6-9288-128961791B82}" sibTransId="{5FBF410B-091B-4E92-9E0D-D57D4995D01D}"/>
    <dgm:cxn modelId="{890E6D28-E99E-4CFA-8A6F-BB60B8A19F2A}" type="presOf" srcId="{B0BAE6D3-9BCD-4CD1-9002-58F36069126E}" destId="{B7268B25-E75C-4911-B32E-3A15D218C822}" srcOrd="0" destOrd="1" presId="urn:microsoft.com/office/officeart/2018/2/layout/IconVerticalSolidList"/>
    <dgm:cxn modelId="{E3F93D2D-53D3-414F-8A4E-07DE9CA42895}" srcId="{3E186215-AC2E-4F65-9A64-F4C5598303C4}" destId="{8E54BCB2-3C08-42E4-A47F-F1B9212AB48B}" srcOrd="1" destOrd="0" parTransId="{9798D729-95A4-4103-A372-5C26EF26BB52}" sibTransId="{FF0475C0-6C78-408C-9A69-2210E2903527}"/>
    <dgm:cxn modelId="{21B4E136-6896-477E-B871-AD657E74DC0F}" srcId="{B4F0521C-5644-4AA4-8B78-8354722B6AF8}" destId="{80FEB217-7EB2-42E7-B523-39D99F6E8398}" srcOrd="2" destOrd="0" parTransId="{8F03A449-03E4-46C6-8528-889B7A5D342C}" sibTransId="{D95986EC-C586-4DB0-8BBC-B459C93F7EC2}"/>
    <dgm:cxn modelId="{BD6F275B-B6B5-401D-823D-33EEBA69A7F2}" srcId="{3E186215-AC2E-4F65-9A64-F4C5598303C4}" destId="{B72C0126-9154-4C7E-93C1-1793B16F98BE}" srcOrd="2" destOrd="0" parTransId="{75AB6676-EA9D-4B4D-B1CE-9F4176C4C6AB}" sibTransId="{375E8564-0344-4B29-9E82-308809112740}"/>
    <dgm:cxn modelId="{A2CE2544-7F9D-434F-ACD7-BE2971CDD79B}" srcId="{B4F0521C-5644-4AA4-8B78-8354722B6AF8}" destId="{BFA83BAF-E0C5-49F5-AC2A-4CB134E6F7E2}" srcOrd="0" destOrd="0" parTransId="{97EC1B3E-8075-4B04-84BE-10ECD3DA41A3}" sibTransId="{15CA96B1-9BED-4606-A2B0-9BDD1D69D3D4}"/>
    <dgm:cxn modelId="{67D9FA4F-1DC8-460E-8C15-1D046A0CF388}" type="presOf" srcId="{B4F0521C-5644-4AA4-8B78-8354722B6AF8}" destId="{0EB8DBC7-8C14-43FC-A816-0E36886A90DC}" srcOrd="0" destOrd="0" presId="urn:microsoft.com/office/officeart/2018/2/layout/IconVerticalSolidList"/>
    <dgm:cxn modelId="{3DB8EF7A-8DB6-4620-ADEC-5F5B26B45C3D}" srcId="{E11F0836-56AD-4BB1-B735-59413EE4202F}" destId="{64257CF5-ED55-409D-BB6C-DBFB1FB41034}" srcOrd="0" destOrd="0" parTransId="{DF6411E0-6A70-4FD0-B094-5CFCA23724A1}" sibTransId="{F4A1D593-0B19-4CD9-901A-AAAB1F790353}"/>
    <dgm:cxn modelId="{B355A286-DBD1-4913-83FC-B31CFC7263BC}" type="presOf" srcId="{B72C0126-9154-4C7E-93C1-1793B16F98BE}" destId="{039722FF-1281-416F-994D-403B8119ED49}" srcOrd="0" destOrd="2" presId="urn:microsoft.com/office/officeart/2018/2/layout/IconVerticalSolidList"/>
    <dgm:cxn modelId="{C7CCB58B-BEEF-4999-BEA0-D1DA39B52809}" type="presOf" srcId="{3A4A73DC-D57E-4CED-8206-3400076F730C}" destId="{8DD17CB9-E821-494F-AE5E-E6866CC6BF99}" srcOrd="0" destOrd="1" presId="urn:microsoft.com/office/officeart/2018/2/layout/IconVerticalSolidList"/>
    <dgm:cxn modelId="{A346BA95-F1B8-4109-B045-BA8DF3CB7BA9}" srcId="{F9C670EF-361E-401C-8684-10CE7E6930D8}" destId="{3E186215-AC2E-4F65-9A64-F4C5598303C4}" srcOrd="2" destOrd="0" parTransId="{613609E6-DDB4-4B70-B3E2-2298C7915EEE}" sibTransId="{106EDCFA-FC6B-490A-82C2-E1F04F779631}"/>
    <dgm:cxn modelId="{F0AAA19A-511A-47A7-958B-2746C79187B1}" srcId="{E11F0836-56AD-4BB1-B735-59413EE4202F}" destId="{B0BAE6D3-9BCD-4CD1-9002-58F36069126E}" srcOrd="1" destOrd="0" parTransId="{C566C2A6-D0DF-4D49-934B-76657FFFD563}" sibTransId="{2EFB8861-0313-47AF-BDCF-7B2AC65DFFDB}"/>
    <dgm:cxn modelId="{F8E1A9A2-4E2B-4167-AA98-E68603C002E1}" srcId="{F9C670EF-361E-401C-8684-10CE7E6930D8}" destId="{E11F0836-56AD-4BB1-B735-59413EE4202F}" srcOrd="1" destOrd="0" parTransId="{435CEE48-0DE1-40E0-BE6F-BE158C687CDE}" sibTransId="{99F7F7C5-6A2D-414F-9473-E4E66066100E}"/>
    <dgm:cxn modelId="{687C4EAD-D7D7-486C-8DB7-83945DD96638}" type="presOf" srcId="{64257CF5-ED55-409D-BB6C-DBFB1FB41034}" destId="{B7268B25-E75C-4911-B32E-3A15D218C822}" srcOrd="0" destOrd="0" presId="urn:microsoft.com/office/officeart/2018/2/layout/IconVerticalSolidList"/>
    <dgm:cxn modelId="{5372B3B7-4045-4A72-9146-926D7CDFA552}" type="presOf" srcId="{F9C670EF-361E-401C-8684-10CE7E6930D8}" destId="{C6EE965C-0259-44BD-888C-7A8E3C3E2DE5}" srcOrd="0" destOrd="0" presId="urn:microsoft.com/office/officeart/2018/2/layout/IconVerticalSolidList"/>
    <dgm:cxn modelId="{2F4A20C1-11C6-4D5D-B137-D01AC45C2DAA}" type="presOf" srcId="{80FEB217-7EB2-42E7-B523-39D99F6E8398}" destId="{8DD17CB9-E821-494F-AE5E-E6866CC6BF99}" srcOrd="0" destOrd="2" presId="urn:microsoft.com/office/officeart/2018/2/layout/IconVerticalSolidList"/>
    <dgm:cxn modelId="{546083C2-9A9C-4ABF-A636-31E020D43D32}" type="presOf" srcId="{605809D6-BB5C-41B6-835F-3B4F1FC90518}" destId="{039722FF-1281-416F-994D-403B8119ED49}" srcOrd="0" destOrd="0" presId="urn:microsoft.com/office/officeart/2018/2/layout/IconVerticalSolidList"/>
    <dgm:cxn modelId="{F2ACB0C4-D1ED-490C-A5C3-72F1C13F0FD6}" type="presOf" srcId="{3E186215-AC2E-4F65-9A64-F4C5598303C4}" destId="{11B8C18C-A3EF-4E24-A3CB-8350B3C60D41}" srcOrd="0" destOrd="0" presId="urn:microsoft.com/office/officeart/2018/2/layout/IconVerticalSolidList"/>
    <dgm:cxn modelId="{88C465C7-48BC-4CD2-9072-7F078876BBBB}" type="presOf" srcId="{E11F0836-56AD-4BB1-B735-59413EE4202F}" destId="{4B3850F0-54D3-4D3D-8C01-934D174D9D6C}" srcOrd="0" destOrd="0" presId="urn:microsoft.com/office/officeart/2018/2/layout/IconVerticalSolidList"/>
    <dgm:cxn modelId="{95E07CD3-3D5B-48C4-A8EE-51261F08D658}" type="presOf" srcId="{BFA83BAF-E0C5-49F5-AC2A-4CB134E6F7E2}" destId="{8DD17CB9-E821-494F-AE5E-E6866CC6BF99}" srcOrd="0" destOrd="0" presId="urn:microsoft.com/office/officeart/2018/2/layout/IconVerticalSolidList"/>
    <dgm:cxn modelId="{3A1C5AD4-F414-4ED5-A618-DDC6F2E7ED21}" srcId="{F9C670EF-361E-401C-8684-10CE7E6930D8}" destId="{B4F0521C-5644-4AA4-8B78-8354722B6AF8}" srcOrd="0" destOrd="0" parTransId="{D9283AF9-EB99-4C89-BE8F-67183D13C555}" sibTransId="{43199E68-1519-4014-904B-431562C5FCD3}"/>
    <dgm:cxn modelId="{4C89F2F6-6B01-4BE5-A336-8571A4AEF829}" type="presOf" srcId="{8E54BCB2-3C08-42E4-A47F-F1B9212AB48B}" destId="{039722FF-1281-416F-994D-403B8119ED49}" srcOrd="0" destOrd="1" presId="urn:microsoft.com/office/officeart/2018/2/layout/IconVerticalSolidList"/>
    <dgm:cxn modelId="{A953C20F-8A80-47F5-9CFC-F55050C4E5BF}" type="presParOf" srcId="{C6EE965C-0259-44BD-888C-7A8E3C3E2DE5}" destId="{9EDDDC5B-9497-496E-A397-0540A4CC0DE8}" srcOrd="0" destOrd="0" presId="urn:microsoft.com/office/officeart/2018/2/layout/IconVerticalSolidList"/>
    <dgm:cxn modelId="{A5E425F7-0867-4287-9307-ABA1C650D3ED}" type="presParOf" srcId="{9EDDDC5B-9497-496E-A397-0540A4CC0DE8}" destId="{3972DF7A-C546-4F28-8D0E-323F5738A779}" srcOrd="0" destOrd="0" presId="urn:microsoft.com/office/officeart/2018/2/layout/IconVerticalSolidList"/>
    <dgm:cxn modelId="{96FD35FE-17E0-46B3-AEF4-854CE6A1F8B8}" type="presParOf" srcId="{9EDDDC5B-9497-496E-A397-0540A4CC0DE8}" destId="{865B5E2B-A255-4299-B369-A91E16F7CC4D}" srcOrd="1" destOrd="0" presId="urn:microsoft.com/office/officeart/2018/2/layout/IconVerticalSolidList"/>
    <dgm:cxn modelId="{97F77F16-CE01-4129-B48E-CB86CC4CD2CE}" type="presParOf" srcId="{9EDDDC5B-9497-496E-A397-0540A4CC0DE8}" destId="{0C899C2E-DA86-4776-9109-904D2C20D6DD}" srcOrd="2" destOrd="0" presId="urn:microsoft.com/office/officeart/2018/2/layout/IconVerticalSolidList"/>
    <dgm:cxn modelId="{E03D32CD-164E-467C-A9CB-EA831EF22E32}" type="presParOf" srcId="{9EDDDC5B-9497-496E-A397-0540A4CC0DE8}" destId="{0EB8DBC7-8C14-43FC-A816-0E36886A90DC}" srcOrd="3" destOrd="0" presId="urn:microsoft.com/office/officeart/2018/2/layout/IconVerticalSolidList"/>
    <dgm:cxn modelId="{F6FA38E6-745D-471E-B696-4BB7D7DB5B69}" type="presParOf" srcId="{9EDDDC5B-9497-496E-A397-0540A4CC0DE8}" destId="{8DD17CB9-E821-494F-AE5E-E6866CC6BF99}" srcOrd="4" destOrd="0" presId="urn:microsoft.com/office/officeart/2018/2/layout/IconVerticalSolidList"/>
    <dgm:cxn modelId="{BA1D45C9-3651-425F-A600-745FD73FF8AA}" type="presParOf" srcId="{C6EE965C-0259-44BD-888C-7A8E3C3E2DE5}" destId="{3967CCDE-E4FB-4493-BAFA-77D286937DE5}" srcOrd="1" destOrd="0" presId="urn:microsoft.com/office/officeart/2018/2/layout/IconVerticalSolidList"/>
    <dgm:cxn modelId="{AF467F3A-E3B3-45A0-B137-0B37875278E3}" type="presParOf" srcId="{C6EE965C-0259-44BD-888C-7A8E3C3E2DE5}" destId="{2CBD38D6-BB20-4C46-9BC4-EFDFFD47EB89}" srcOrd="2" destOrd="0" presId="urn:microsoft.com/office/officeart/2018/2/layout/IconVerticalSolidList"/>
    <dgm:cxn modelId="{39EFB534-D845-45F4-AA82-1FB1AAFCFEE8}" type="presParOf" srcId="{2CBD38D6-BB20-4C46-9BC4-EFDFFD47EB89}" destId="{8977D5E3-14FA-45FC-AAB3-F370F56DD9A9}" srcOrd="0" destOrd="0" presId="urn:microsoft.com/office/officeart/2018/2/layout/IconVerticalSolidList"/>
    <dgm:cxn modelId="{F9B1C9E0-8A2E-4EB1-ACDF-788F8152D3ED}" type="presParOf" srcId="{2CBD38D6-BB20-4C46-9BC4-EFDFFD47EB89}" destId="{D9C535CD-37AA-4E83-A2C9-C5CBAEED29D2}" srcOrd="1" destOrd="0" presId="urn:microsoft.com/office/officeart/2018/2/layout/IconVerticalSolidList"/>
    <dgm:cxn modelId="{9E88A133-98A4-45EF-9F1C-B4C4161666AA}" type="presParOf" srcId="{2CBD38D6-BB20-4C46-9BC4-EFDFFD47EB89}" destId="{EB662C18-AE43-4F14-A334-E281F3E8AA0B}" srcOrd="2" destOrd="0" presId="urn:microsoft.com/office/officeart/2018/2/layout/IconVerticalSolidList"/>
    <dgm:cxn modelId="{44B8D00F-6A1D-45F8-85BF-D90ED6B16D41}" type="presParOf" srcId="{2CBD38D6-BB20-4C46-9BC4-EFDFFD47EB89}" destId="{4B3850F0-54D3-4D3D-8C01-934D174D9D6C}" srcOrd="3" destOrd="0" presId="urn:microsoft.com/office/officeart/2018/2/layout/IconVerticalSolidList"/>
    <dgm:cxn modelId="{0A2DA877-8D2F-47D1-A896-5FD805DD3CD9}" type="presParOf" srcId="{2CBD38D6-BB20-4C46-9BC4-EFDFFD47EB89}" destId="{B7268B25-E75C-4911-B32E-3A15D218C822}" srcOrd="4" destOrd="0" presId="urn:microsoft.com/office/officeart/2018/2/layout/IconVerticalSolidList"/>
    <dgm:cxn modelId="{2C02A754-DC9A-4BED-A914-C5114CD902CA}" type="presParOf" srcId="{C6EE965C-0259-44BD-888C-7A8E3C3E2DE5}" destId="{7056FED9-EDF4-46FB-BBDA-D4F6B1BCA162}" srcOrd="3" destOrd="0" presId="urn:microsoft.com/office/officeart/2018/2/layout/IconVerticalSolidList"/>
    <dgm:cxn modelId="{25BBE9D3-9DE4-404F-919B-22448E3ECD22}" type="presParOf" srcId="{C6EE965C-0259-44BD-888C-7A8E3C3E2DE5}" destId="{7FE08F6E-9388-449E-B98A-96DCF14DD769}" srcOrd="4" destOrd="0" presId="urn:microsoft.com/office/officeart/2018/2/layout/IconVerticalSolidList"/>
    <dgm:cxn modelId="{B472E9D9-3114-489D-B94B-6FCA67A80D42}" type="presParOf" srcId="{7FE08F6E-9388-449E-B98A-96DCF14DD769}" destId="{35FC9127-9C27-409C-ADC7-05A8560941D2}" srcOrd="0" destOrd="0" presId="urn:microsoft.com/office/officeart/2018/2/layout/IconVerticalSolidList"/>
    <dgm:cxn modelId="{9A4CA5D9-47F5-4B70-9B87-3C093B9EE06F}" type="presParOf" srcId="{7FE08F6E-9388-449E-B98A-96DCF14DD769}" destId="{67235E10-D130-46E8-AB13-7F8D33EE2F36}" srcOrd="1" destOrd="0" presId="urn:microsoft.com/office/officeart/2018/2/layout/IconVerticalSolidList"/>
    <dgm:cxn modelId="{2517F5BA-BE34-4E48-8C44-F7D9DA70F029}" type="presParOf" srcId="{7FE08F6E-9388-449E-B98A-96DCF14DD769}" destId="{93216962-B2B3-44B9-BE12-F2CDE190D9D8}" srcOrd="2" destOrd="0" presId="urn:microsoft.com/office/officeart/2018/2/layout/IconVerticalSolidList"/>
    <dgm:cxn modelId="{35FB6A3E-BC64-46C9-A365-5ABDB9A75637}" type="presParOf" srcId="{7FE08F6E-9388-449E-B98A-96DCF14DD769}" destId="{11B8C18C-A3EF-4E24-A3CB-8350B3C60D41}" srcOrd="3" destOrd="0" presId="urn:microsoft.com/office/officeart/2018/2/layout/IconVerticalSolidList"/>
    <dgm:cxn modelId="{58A2BCCE-309B-45DD-9E30-70EDB434C269}" type="presParOf" srcId="{7FE08F6E-9388-449E-B98A-96DCF14DD769}" destId="{039722FF-1281-416F-994D-403B8119ED4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2DF7A-C546-4F28-8D0E-323F5738A779}">
      <dsp:nvSpPr>
        <dsp:cNvPr id="0" name=""/>
        <dsp:cNvSpPr/>
      </dsp:nvSpPr>
      <dsp:spPr>
        <a:xfrm>
          <a:off x="0" y="511"/>
          <a:ext cx="10927829" cy="11976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B5E2B-A255-4299-B369-A91E16F7CC4D}">
      <dsp:nvSpPr>
        <dsp:cNvPr id="0" name=""/>
        <dsp:cNvSpPr/>
      </dsp:nvSpPr>
      <dsp:spPr>
        <a:xfrm>
          <a:off x="362289" y="269983"/>
          <a:ext cx="658708" cy="6587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8DBC7-8C14-43FC-A816-0E36886A90DC}">
      <dsp:nvSpPr>
        <dsp:cNvPr id="0" name=""/>
        <dsp:cNvSpPr/>
      </dsp:nvSpPr>
      <dsp:spPr>
        <a:xfrm>
          <a:off x="1383287" y="511"/>
          <a:ext cx="4917523" cy="119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51" tIns="126751" rIns="126751" bIns="1267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b="1" kern="1200"/>
            <a:t>Segmentación</a:t>
          </a:r>
          <a:r>
            <a:rPr lang="es-MX" sz="2500" kern="1200"/>
            <a:t>:</a:t>
          </a:r>
          <a:endParaRPr lang="en-US" sz="2500" kern="1200"/>
        </a:p>
      </dsp:txBody>
      <dsp:txXfrm>
        <a:off x="1383287" y="511"/>
        <a:ext cx="4917523" cy="1197651"/>
      </dsp:txXfrm>
    </dsp:sp>
    <dsp:sp modelId="{8DD17CB9-E821-494F-AE5E-E6866CC6BF99}">
      <dsp:nvSpPr>
        <dsp:cNvPr id="0" name=""/>
        <dsp:cNvSpPr/>
      </dsp:nvSpPr>
      <dsp:spPr>
        <a:xfrm>
          <a:off x="6300810" y="511"/>
          <a:ext cx="4627018" cy="119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51" tIns="126751" rIns="126751" bIns="12675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Fondos de inversión (FIBRAs industriales, CKDs).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Empresas con expansión logística nacional.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Operadores de e-commerce y 3PL.</a:t>
          </a:r>
          <a:endParaRPr lang="en-US" sz="1200" kern="1200"/>
        </a:p>
      </dsp:txBody>
      <dsp:txXfrm>
        <a:off x="6300810" y="511"/>
        <a:ext cx="4627018" cy="1197651"/>
      </dsp:txXfrm>
    </dsp:sp>
    <dsp:sp modelId="{8977D5E3-14FA-45FC-AAB3-F370F56DD9A9}">
      <dsp:nvSpPr>
        <dsp:cNvPr id="0" name=""/>
        <dsp:cNvSpPr/>
      </dsp:nvSpPr>
      <dsp:spPr>
        <a:xfrm>
          <a:off x="0" y="1497576"/>
          <a:ext cx="10927829" cy="11976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535CD-37AA-4E83-A2C9-C5CBAEED29D2}">
      <dsp:nvSpPr>
        <dsp:cNvPr id="0" name=""/>
        <dsp:cNvSpPr/>
      </dsp:nvSpPr>
      <dsp:spPr>
        <a:xfrm>
          <a:off x="362289" y="1767048"/>
          <a:ext cx="658708" cy="6587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850F0-54D3-4D3D-8C01-934D174D9D6C}">
      <dsp:nvSpPr>
        <dsp:cNvPr id="0" name=""/>
        <dsp:cNvSpPr/>
      </dsp:nvSpPr>
      <dsp:spPr>
        <a:xfrm>
          <a:off x="1383287" y="1497576"/>
          <a:ext cx="4917523" cy="119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51" tIns="126751" rIns="126751" bIns="1267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b="1" kern="1200"/>
            <a:t>Modalidad de venta</a:t>
          </a:r>
          <a:r>
            <a:rPr lang="es-MX" sz="2500" kern="1200"/>
            <a:t>:</a:t>
          </a:r>
          <a:endParaRPr lang="en-US" sz="2500" kern="1200"/>
        </a:p>
      </dsp:txBody>
      <dsp:txXfrm>
        <a:off x="1383287" y="1497576"/>
        <a:ext cx="4917523" cy="1197651"/>
      </dsp:txXfrm>
    </dsp:sp>
    <dsp:sp modelId="{B7268B25-E75C-4911-B32E-3A15D218C822}">
      <dsp:nvSpPr>
        <dsp:cNvPr id="0" name=""/>
        <dsp:cNvSpPr/>
      </dsp:nvSpPr>
      <dsp:spPr>
        <a:xfrm>
          <a:off x="6300810" y="1497576"/>
          <a:ext cx="4627018" cy="119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51" tIns="126751" rIns="126751" bIns="12675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Venta del bloque completo (6,195 m² construidos).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Posible paquete con contratos de renta firmados (opción sale &amp; leaseback).</a:t>
          </a:r>
          <a:endParaRPr lang="en-US" sz="1200" kern="1200"/>
        </a:p>
      </dsp:txBody>
      <dsp:txXfrm>
        <a:off x="6300810" y="1497576"/>
        <a:ext cx="4627018" cy="1197651"/>
      </dsp:txXfrm>
    </dsp:sp>
    <dsp:sp modelId="{35FC9127-9C27-409C-ADC7-05A8560941D2}">
      <dsp:nvSpPr>
        <dsp:cNvPr id="0" name=""/>
        <dsp:cNvSpPr/>
      </dsp:nvSpPr>
      <dsp:spPr>
        <a:xfrm>
          <a:off x="0" y="2994641"/>
          <a:ext cx="10927829" cy="11976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5E10-D130-46E8-AB13-7F8D33EE2F36}">
      <dsp:nvSpPr>
        <dsp:cNvPr id="0" name=""/>
        <dsp:cNvSpPr/>
      </dsp:nvSpPr>
      <dsp:spPr>
        <a:xfrm>
          <a:off x="362289" y="3264113"/>
          <a:ext cx="658708" cy="6587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8C18C-A3EF-4E24-A3CB-8350B3C60D41}">
      <dsp:nvSpPr>
        <dsp:cNvPr id="0" name=""/>
        <dsp:cNvSpPr/>
      </dsp:nvSpPr>
      <dsp:spPr>
        <a:xfrm>
          <a:off x="1383287" y="2994641"/>
          <a:ext cx="4917523" cy="119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51" tIns="126751" rIns="126751" bIns="1267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b="1" kern="1200"/>
            <a:t>Estrategia</a:t>
          </a:r>
          <a:r>
            <a:rPr lang="es-MX" sz="2500" kern="1200"/>
            <a:t>:</a:t>
          </a:r>
          <a:endParaRPr lang="en-US" sz="2500" kern="1200"/>
        </a:p>
      </dsp:txBody>
      <dsp:txXfrm>
        <a:off x="1383287" y="2994641"/>
        <a:ext cx="4917523" cy="1197651"/>
      </dsp:txXfrm>
    </dsp:sp>
    <dsp:sp modelId="{039722FF-1281-416F-994D-403B8119ED49}">
      <dsp:nvSpPr>
        <dsp:cNvPr id="0" name=""/>
        <dsp:cNvSpPr/>
      </dsp:nvSpPr>
      <dsp:spPr>
        <a:xfrm>
          <a:off x="6300810" y="2994641"/>
          <a:ext cx="4627018" cy="119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51" tIns="126751" rIns="126751" bIns="12675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Paquete atractivo con ROI del 7–8%.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Incentivos por compra del total (descuento sobre precio unitario).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Generación de competencia entre fondos y compradores institucionales.</a:t>
          </a:r>
          <a:endParaRPr lang="en-US" sz="1200" kern="1200"/>
        </a:p>
      </dsp:txBody>
      <dsp:txXfrm>
        <a:off x="6300810" y="2994641"/>
        <a:ext cx="4627018" cy="1197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F604D-E67B-417E-A88A-A7C47F6397F2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85378-0462-48F2-8C1B-44BB4AFF28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908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85378-0462-48F2-8C1B-44BB4AFF285A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943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6CCF2-7654-C0BD-4457-B7608F2F3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9B7EEBF-1585-9DB1-D7DF-7701821D9C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480C769-C061-C8BC-3B6B-92321E372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917A75-A313-868F-A8FA-EDB3A39900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85378-0462-48F2-8C1B-44BB4AFF285A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78309-787B-0129-780F-1F99B88AD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C02C18-4FE1-55AE-7948-5C630CC5A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9047F3-997C-E118-CE72-9FB42F97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FA93-8861-4749-8F96-3C3F523E23E5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6BC268-0B97-1813-AB1A-C1CFDF50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A63DE-0358-D555-D7EF-14C1DAEB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11BC-057F-445C-9307-DBD9AF001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146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D9C20-A6C0-918A-281E-A3678037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42D3CB-639A-E527-C061-8CB1F56FA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7CB2CA-9C21-F483-0310-2181A46B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FA93-8861-4749-8F96-3C3F523E23E5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1FED7F-7DB4-F6B4-CCA1-EE37702D0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E99F7F-A30B-052D-F356-907C1DF8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11BC-057F-445C-9307-DBD9AF001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898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496062-6533-704E-C11C-EC1350D70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A0710A-08EE-3A0B-1652-84AF46E05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F069B7-0EF5-3522-994B-9CB29636F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FA93-8861-4749-8F96-3C3F523E23E5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794DC5-E862-A1A8-C073-8CA40E9E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A63093-FB1B-7B19-F3C7-36DA6416A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11BC-057F-445C-9307-DBD9AF001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876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0EC24-8B36-7E95-FA91-41F7EBC81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7E1A-E92D-2919-35D3-3CC9F1225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02C78D-1587-6A62-67AC-A22A2F7FC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FA93-8861-4749-8F96-3C3F523E23E5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C4051D-1152-514D-0C5F-1B8368C0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3F8C8-B233-E2A9-046F-EDC1A36B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11BC-057F-445C-9307-DBD9AF001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696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5B1B0-7097-0438-2339-082660F4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8E07B4-917F-4D8B-FCBD-620B936F3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B337A-4B26-8A42-8948-066391EEF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FA93-8861-4749-8F96-3C3F523E23E5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07F300-B5CB-5BB0-6BDE-4C16AA89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0B0170-C08D-3886-256C-3762353A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11BC-057F-445C-9307-DBD9AF001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213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86A27-F87C-7FA3-9D92-2C9336D0E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85513A-F3CA-6EEF-9B22-076FC4584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3E22FC-62AB-B3D8-CEAA-4552A4A35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1BBF0-0B56-5F36-C1D7-D6E3DD673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FA93-8861-4749-8F96-3C3F523E23E5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FCE082-9CFD-4EDE-2423-1FA5F731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DB8246-332C-16AE-2730-6E292EAB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11BC-057F-445C-9307-DBD9AF001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578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930D7-65FD-3448-6300-7B5D017A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080623-5F4F-7F58-7395-6FE2B0543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FB9169-75CD-21D6-D924-C20DF6B70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8EB827-1FA7-1619-1686-238F74EF6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B802C5-DED3-28EF-A838-DACD5993B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F173D96-0D05-3C27-E0C9-4D9DD4F72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FA93-8861-4749-8F96-3C3F523E23E5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96F317-31D7-4A21-9328-FC06BF8D5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D19275-ED4B-AB8E-921B-9184B0B9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11BC-057F-445C-9307-DBD9AF001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202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94A2A-CC27-CD1E-B135-BE228E81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F6E04B-4163-A9A7-707D-ACE90CD2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FA93-8861-4749-8F96-3C3F523E23E5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CB4E1A-5691-6A28-649A-CDB9160B0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47FD4D-1A84-F952-EC8E-0AA50E54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11BC-057F-445C-9307-DBD9AF001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838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3C790E-E8D8-3D38-B859-1BD86481D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FA93-8861-4749-8F96-3C3F523E23E5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455A859-1521-B978-624A-AC0F29C7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D2879E-3406-D9E5-30FB-6B0E3728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11BC-057F-445C-9307-DBD9AF001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681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423FBE-B8F1-88EA-56DB-18141C77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5E4770-F4CB-8D93-EE55-DDA36747D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313770-2CC8-E839-BDFB-C7987964B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1A3BBD-C2FB-372A-DAF7-AB246E3DA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FA93-8861-4749-8F96-3C3F523E23E5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91064E-C753-3593-66DC-49ACCF2D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4BF912-3509-6A4C-78E3-EAD2A0AA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11BC-057F-445C-9307-DBD9AF001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700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4347C-9884-97BA-4DC2-1653BAFF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47B14D9-9C20-3B39-0BD2-93CFD00E8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D33F89-25CA-CCC0-CD1B-CEBA38E03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7F1118-93AA-751D-911A-A014668A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FA93-8861-4749-8F96-3C3F523E23E5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7ACE9B-AE28-52C6-526C-B4FE95DB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47119D-52E1-3BAB-3ACF-0D28590E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11BC-057F-445C-9307-DBD9AF001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255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A77836-9DF4-B442-17A7-F9AA1D69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BFD353-C530-83EA-9066-A5F494AB0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A3F4C6-D666-6BA7-4706-1F95F992E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E0FA93-8861-4749-8F96-3C3F523E23E5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9C35D5-0172-5AC4-C191-481BCD97E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7783AC-89DF-9C35-8455-A701C2089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F011BC-057F-445C-9307-DBD9AF001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144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odegasyterrenosindustriales.com/propiedad.php?id=EB-QD4261&amp;utm_source=chatgpt.com" TargetMode="External"/><Relationship Id="rId2" Type="http://schemas.openxmlformats.org/officeDocument/2006/relationships/hyperlink" Target="https://bodegasenventa.mx/bodegas-en-guadalajara/avant-parque-industrial?utm_source=chatgpt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muebles24.com/bodegas-comerciales-en-venta-en-tlajomulco-de-zuniga.html?utm_source=chatgpt.com" TargetMode="External"/><Relationship Id="rId5" Type="http://schemas.openxmlformats.org/officeDocument/2006/relationships/hyperlink" Target="https://www.raweninmobiliaria.com/property/bodega-en-venta-o-renta-en-avant-industrial-park?utm_source=chatgpt.com" TargetMode="External"/><Relationship Id="rId4" Type="http://schemas.openxmlformats.org/officeDocument/2006/relationships/hyperlink" Target="https://www.bodegasyparquesindustriales.mx/property/bodegas-en-venta-parque-industrial-en-guadalajara-circuito-metropolitano/?utm_source=chatgpt.co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odegasyterrenosindustriales.com/propiedad.php?id=EB-QD4261&amp;utm_source=chatgpt.com" TargetMode="External"/><Relationship Id="rId2" Type="http://schemas.openxmlformats.org/officeDocument/2006/relationships/hyperlink" Target="https://bodegasenventa.mx/bodegas-en-guadalajara/avant-parque-industrial?utm_source=chatgpt.com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inmuebles24.com/bodegas-comerciales-en-venta-en-tlajomulco-de-zuniga.html?utm_source=chatgpt.com" TargetMode="External"/><Relationship Id="rId5" Type="http://schemas.openxmlformats.org/officeDocument/2006/relationships/hyperlink" Target="https://www.raweninmobiliaria.com/property/bodega-en-venta-o-renta-en-avant-industrial-park?utm_source=chatgpt.com" TargetMode="External"/><Relationship Id="rId4" Type="http://schemas.openxmlformats.org/officeDocument/2006/relationships/hyperlink" Target="https://www.bodegasyparquesindustriales.mx/property/bodegas-en-venta-parque-industrial-en-guadalajara-circuito-metropolitano/?utm_source=chatgpt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D4BC2-F5D7-1D32-B356-8A296E936C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spc="50" noProof="0" dirty="0">
                <a:ln w="0">
                  <a:solidFill>
                    <a:schemeClr val="bg1">
                      <a:lumMod val="85000"/>
                    </a:schemeClr>
                  </a:solidFill>
                </a:ln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CATENA INDUSTRIAL PARK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4E2C9E-97C1-6062-A2A3-C8B10D27F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b="1" spc="50" noProof="0" dirty="0">
                <a:ln w="0">
                  <a:solidFill>
                    <a:schemeClr val="bg1">
                      <a:lumMod val="85000"/>
                    </a:schemeClr>
                  </a:solidFill>
                </a:ln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PRESENTACION PARA SOCIOS Y PROPIETARIOS</a:t>
            </a:r>
          </a:p>
        </p:txBody>
      </p:sp>
    </p:spTree>
    <p:extLst>
      <p:ext uri="{BB962C8B-B14F-4D97-AF65-F5344CB8AC3E}">
        <p14:creationId xmlns:p14="http://schemas.microsoft.com/office/powerpoint/2010/main" val="1999984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0CBC86-60CC-6F7B-6104-40AC5ECA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Conclusión</a:t>
            </a:r>
            <a:endParaRPr lang="en-US" sz="5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D3BD95-1144-2FCB-2F90-73556DFD5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en-US" sz="1500"/>
              <a:t>CATENA está posicionado como un </a:t>
            </a:r>
            <a:r>
              <a:rPr lang="en-US" sz="1500" b="1"/>
              <a:t>desarrollo industrial AAA competitivo</a:t>
            </a:r>
            <a:r>
              <a:rPr lang="en-US" sz="1500"/>
              <a:t>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1500"/>
              <a:t>La combinación de ubicación estratégica + especificaciones técnicas + seguridad 24/7 + mercado meta inmediato asegura colocación rápida.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1500"/>
              <a:t>La participación activa de socios en el Open House genera confianza y valor de marca.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1500"/>
              <a:t>Recomendación: </a:t>
            </a:r>
            <a:r>
              <a:rPr lang="en-US" sz="1500" b="1"/>
              <a:t>ejecutar estrategia integral en fases</a:t>
            </a:r>
            <a:r>
              <a:rPr lang="en-US" sz="1500"/>
              <a:t> → difusión digital + visitas privadas + Open House = cierre exitoso.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/>
          </a:p>
        </p:txBody>
      </p:sp>
      <p:pic>
        <p:nvPicPr>
          <p:cNvPr id="6" name="Marcador de contenido 5" descr="Mapa&#10;&#10;El contenido generado por IA puede ser incorrecto.">
            <a:extLst>
              <a:ext uri="{FF2B5EF4-FFF2-40B4-BE49-F238E27FC236}">
                <a16:creationId xmlns:a16="http://schemas.microsoft.com/office/drawing/2014/main" id="{1208F192-EC28-E2CA-53D9-FE9C6ACE5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487329"/>
            <a:ext cx="6903720" cy="38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5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1CBC81-8798-B9FA-2E52-91BEBCB9F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sz="4600" b="1" noProof="0" dirty="0"/>
              <a:t>Ubicación y Conectividad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38EA50D-137A-543C-28F4-EA73087FC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br>
              <a:rPr lang="es-MX" sz="2000" noProof="0" dirty="0"/>
            </a:br>
            <a:r>
              <a:rPr lang="es-MX" sz="2400" noProof="0" dirty="0"/>
              <a:t>• CATENA a Puerto de Manzanillo (Aduana): 2h 59 min | 256 km</a:t>
            </a:r>
            <a:br>
              <a:rPr lang="es-MX" sz="2000" noProof="0" dirty="0"/>
            </a:br>
            <a:endParaRPr lang="es-MX" sz="2000" noProof="0" dirty="0"/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13" name="Marcador de contenido 12" descr="Mapa&#10;&#10;El contenido generado por IA puede ser incorrecto.">
            <a:extLst>
              <a:ext uri="{FF2B5EF4-FFF2-40B4-BE49-F238E27FC236}">
                <a16:creationId xmlns:a16="http://schemas.microsoft.com/office/drawing/2014/main" id="{D1FC003E-9061-0A32-6CFC-4440E6BA1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3" r="3132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955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C736D0-4B08-8953-CC68-FA3872C3B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58044D6-A96F-8A96-701D-F3AB6342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sz="4600" b="1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Ubicación y Conectividad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FB8E29F-4495-64F7-6139-2F79F90A1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s-MX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CATENA a Aeropuerto (Tlajomulco): 51 min | 46.3 km</a:t>
            </a:r>
            <a:br>
              <a:rPr lang="es-MX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s-MX" sz="20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5F871458-69EA-6821-25D8-C41D500F8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2" r="23812"/>
          <a:stretch/>
        </p:blipFill>
        <p:spPr>
          <a:xfrm>
            <a:off x="5479708" y="640080"/>
            <a:ext cx="556379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906E66-6A31-A8D4-8073-63C42C6D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anchor="t">
            <a:normAutofit/>
          </a:bodyPr>
          <a:lstStyle/>
          <a:p>
            <a:r>
              <a:rPr lang="es-MX" sz="3600" b="1" noProof="0" dirty="0">
                <a:solidFill>
                  <a:schemeClr val="bg1"/>
                </a:solidFill>
              </a:rPr>
              <a:t>Ubicación y Conectividad</a:t>
            </a:r>
            <a:endParaRPr lang="es-MX" sz="3600" noProof="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6943B8-8FDC-9A94-B0BF-26DB144CE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993" y="1412489"/>
            <a:ext cx="2926080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noProof="0" dirty="0"/>
              <a:t>• CATENA a Aeropuerto (Macro Libramiento): 47 min | 60.4 km</a:t>
            </a:r>
          </a:p>
          <a:p>
            <a:pPr marL="0" indent="0">
              <a:buNone/>
            </a:pPr>
            <a:br>
              <a:rPr lang="es-MX" sz="2000" noProof="0" dirty="0"/>
            </a:br>
            <a:r>
              <a:rPr lang="es-MX" sz="2000" noProof="0" dirty="0"/>
              <a:t>• CATENA a Aeropuerto (Tlajomulco): 51 min | 46.3 km</a:t>
            </a:r>
          </a:p>
          <a:p>
            <a:pPr marL="0" indent="0">
              <a:buNone/>
            </a:pPr>
            <a:br>
              <a:rPr lang="es-MX" sz="2000" noProof="0" dirty="0"/>
            </a:br>
            <a:r>
              <a:rPr lang="es-MX" sz="2000" noProof="0" dirty="0"/>
              <a:t>• CATENA a Puerto de Manzanillo (Aduana): 2h 59 min | 256 km</a:t>
            </a:r>
            <a:br>
              <a:rPr lang="es-MX" sz="2000" noProof="0" dirty="0"/>
            </a:br>
            <a:endParaRPr lang="es-MX" sz="2000" noProof="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DEE52F-402F-27DB-7E8F-955617290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noProof="0" dirty="0"/>
              <a:t>• CATENA a entronque autopista Morelia–CDMX: 58 min | 74.5 km</a:t>
            </a:r>
          </a:p>
          <a:p>
            <a:pPr marL="0" indent="0">
              <a:buNone/>
            </a:pPr>
            <a:br>
              <a:rPr lang="es-MX" sz="2000" noProof="0" dirty="0"/>
            </a:br>
            <a:r>
              <a:rPr lang="es-MX" sz="2000" noProof="0" dirty="0"/>
              <a:t>• CATENA a Zona Industrial La Venta del Astillero: 1h 3 min | 44.6 km</a:t>
            </a:r>
          </a:p>
          <a:p>
            <a:pPr marL="0" indent="0">
              <a:buNone/>
            </a:pPr>
            <a:br>
              <a:rPr lang="es-MX" sz="2000" noProof="0" dirty="0"/>
            </a:br>
            <a:r>
              <a:rPr lang="es-MX" sz="2000" noProof="0" dirty="0"/>
              <a:t>• CATENA a Zona Industrial Guadalajara: 45 min | 29.3 km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BBAE26-3E03-7746-BF86-60E58B574475}"/>
              </a:ext>
            </a:extLst>
          </p:cNvPr>
          <p:cNvSpPr txBox="1"/>
          <p:nvPr/>
        </p:nvSpPr>
        <p:spPr>
          <a:xfrm>
            <a:off x="4232228" y="5554133"/>
            <a:ext cx="6876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dirty="0"/>
              <a:t>Los tiempos fueron medidos en Google </a:t>
            </a:r>
            <a:r>
              <a:rPr lang="es-MX" dirty="0" err="1"/>
              <a:t>Maps</a:t>
            </a:r>
            <a:r>
              <a:rPr lang="es-MX" dirty="0"/>
              <a:t> (lunes 08-09-2025, 12–13h). Los incorporamos como puntos de valor para clientes / arrendatarios</a:t>
            </a:r>
          </a:p>
        </p:txBody>
      </p:sp>
    </p:spTree>
    <p:extLst>
      <p:ext uri="{BB962C8B-B14F-4D97-AF65-F5344CB8AC3E}">
        <p14:creationId xmlns:p14="http://schemas.microsoft.com/office/powerpoint/2010/main" val="337458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C3E4FD-8F92-58D6-3D1E-38BF48AC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sz="3800" noProof="0" dirty="0"/>
              <a:t>CARACTERISTICAS TECNICAS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A58AF5-775E-4724-2615-E7AC54FC5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MX" sz="2000" noProof="0" dirty="0"/>
              <a:t>• Altura libre mínima: 11 m | máxima: 12.6 m</a:t>
            </a:r>
            <a:br>
              <a:rPr lang="es-MX" sz="2000" noProof="0" dirty="0"/>
            </a:br>
            <a:r>
              <a:rPr lang="es-MX" sz="2000" noProof="0" dirty="0"/>
              <a:t>• Andenes: desde 1 hasta 2 con rampas niveladoras</a:t>
            </a:r>
            <a:br>
              <a:rPr lang="es-MX" sz="2000" noProof="0" dirty="0"/>
            </a:br>
            <a:r>
              <a:rPr lang="es-MX" sz="2000" noProof="0" dirty="0"/>
              <a:t>• Estacionamiento: hasta 10 cajones por nave</a:t>
            </a:r>
            <a:br>
              <a:rPr lang="es-MX" sz="2000" noProof="0" dirty="0"/>
            </a:br>
            <a:r>
              <a:rPr lang="es-MX" sz="2000" noProof="0" dirty="0"/>
              <a:t>• Pisos de concreto MR-42, 20 cm espesor</a:t>
            </a:r>
            <a:br>
              <a:rPr lang="es-MX" sz="2000" noProof="0" dirty="0"/>
            </a:br>
            <a:r>
              <a:rPr lang="es-MX" sz="2000" noProof="0" dirty="0"/>
              <a:t>• Iluminación LED + 15% luz natural</a:t>
            </a:r>
            <a:br>
              <a:rPr lang="es-MX" sz="2000" noProof="0" dirty="0"/>
            </a:br>
            <a:endParaRPr lang="es-MX" sz="2000" noProof="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D656C08-7416-9F21-67F0-4F6A816D7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894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B4CFEB-F011-D2B3-C5E2-E2FBBFD96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611497D-A512-6F0B-7C5A-41AD606A7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BEFCE3-2F40-A0B3-B746-DE09EB1B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sz="3800" noProof="0" dirty="0"/>
              <a:t>CARACTERISTICAS TECNICAS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918158B2-055C-3408-732C-9A3AC6947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61D4B3-ED42-5ACA-399F-FEB8374DF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MX" sz="2000" noProof="0" dirty="0"/>
              <a:t>• Oficinas con A/A, privados, juntas, comedor y baños completos</a:t>
            </a:r>
            <a:br>
              <a:rPr lang="es-MX" sz="2000" noProof="0" dirty="0"/>
            </a:br>
            <a:r>
              <a:rPr lang="es-MX" sz="2000" noProof="0" dirty="0"/>
              <a:t>• Preparación para sistema contra incendio e hidrantes</a:t>
            </a:r>
            <a:br>
              <a:rPr lang="es-MX" sz="2000" noProof="0" dirty="0"/>
            </a:br>
            <a:r>
              <a:rPr lang="es-MX" sz="2000" noProof="0" dirty="0"/>
              <a:t>• Energía 220V trifásica | Preparación para media tensión</a:t>
            </a:r>
            <a:br>
              <a:rPr lang="es-MX" sz="2000" noProof="0" dirty="0"/>
            </a:br>
            <a:r>
              <a:rPr lang="es-MX" sz="2000" noProof="0" dirty="0"/>
              <a:t>• Caseta de vigilancia, CCTV y control de accesos 24/7</a:t>
            </a:r>
            <a:br>
              <a:rPr lang="es-MX" sz="2000" noProof="0" dirty="0"/>
            </a:br>
            <a:endParaRPr lang="es-MX" sz="2000" noProof="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C764382-6A5E-FF32-5BE7-A0A375ACD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782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29DBD5-7759-27F7-6808-DF0B1BE2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sz="6100" b="1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Inventario de Bodegas</a:t>
            </a:r>
            <a:br>
              <a:rPr lang="es-MX" sz="6100" b="1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s-MX" sz="6100" kern="1200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D33C3D-97D1-9AB6-E735-C15011877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692" y="639193"/>
            <a:ext cx="7338030" cy="40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98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F4B7D8-1802-69D2-EA17-9246B69E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MX" sz="2500">
                <a:solidFill>
                  <a:srgbClr val="FFFFFF"/>
                </a:solidFill>
              </a:rPr>
              <a:t>Comparables (ventas recientes / listados — parque industrial, edad ≤ ~5 años cuando se reporta)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648C776F-ED12-D849-9613-4D5263338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971535"/>
              </p:ext>
            </p:extLst>
          </p:nvPr>
        </p:nvGraphicFramePr>
        <p:xfrm>
          <a:off x="4905052" y="1715181"/>
          <a:ext cx="6666836" cy="3524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090">
                  <a:extLst>
                    <a:ext uri="{9D8B030D-6E8A-4147-A177-3AD203B41FA5}">
                      <a16:colId xmlns:a16="http://schemas.microsoft.com/office/drawing/2014/main" val="2530377911"/>
                    </a:ext>
                  </a:extLst>
                </a:gridCol>
                <a:gridCol w="665860">
                  <a:extLst>
                    <a:ext uri="{9D8B030D-6E8A-4147-A177-3AD203B41FA5}">
                      <a16:colId xmlns:a16="http://schemas.microsoft.com/office/drawing/2014/main" val="232566192"/>
                    </a:ext>
                  </a:extLst>
                </a:gridCol>
                <a:gridCol w="1234477">
                  <a:extLst>
                    <a:ext uri="{9D8B030D-6E8A-4147-A177-3AD203B41FA5}">
                      <a16:colId xmlns:a16="http://schemas.microsoft.com/office/drawing/2014/main" val="3296457943"/>
                    </a:ext>
                  </a:extLst>
                </a:gridCol>
                <a:gridCol w="1638278">
                  <a:extLst>
                    <a:ext uri="{9D8B030D-6E8A-4147-A177-3AD203B41FA5}">
                      <a16:colId xmlns:a16="http://schemas.microsoft.com/office/drawing/2014/main" val="1618115482"/>
                    </a:ext>
                  </a:extLst>
                </a:gridCol>
                <a:gridCol w="1770131">
                  <a:extLst>
                    <a:ext uri="{9D8B030D-6E8A-4147-A177-3AD203B41FA5}">
                      <a16:colId xmlns:a16="http://schemas.microsoft.com/office/drawing/2014/main" val="3354302911"/>
                    </a:ext>
                  </a:extLst>
                </a:gridCol>
              </a:tblGrid>
              <a:tr h="4390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dirty="0"/>
                        <a:t>Comparable (parque)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dirty="0" err="1"/>
                        <a:t>Sup</a:t>
                      </a:r>
                      <a:r>
                        <a:rPr lang="es-MX" sz="1200" dirty="0"/>
                        <a:t>. (m²)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/>
                        <a:t>Precio (MXN)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/>
                        <a:t>$/m² construido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/>
                        <a:t>Fuente</a:t>
                      </a:r>
                    </a:p>
                  </a:txBody>
                  <a:tcPr marL="59334" marR="59334" marT="29667" marB="29667" anchor="ctr"/>
                </a:tc>
                <a:extLst>
                  <a:ext uri="{0D108BD9-81ED-4DB2-BD59-A6C34878D82A}">
                    <a16:rowId xmlns:a16="http://schemas.microsoft.com/office/drawing/2014/main" val="1094198718"/>
                  </a:ext>
                </a:extLst>
              </a:tr>
              <a:tr h="7950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/>
                        <a:t>Avant Industrial Park — nave (ej.)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/>
                        <a:t>817 m²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/>
                        <a:t>$20,913,834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/>
                        <a:t>$25,598 /m²</a:t>
                      </a:r>
                      <a:r>
                        <a:rPr lang="es-MX" sz="1200"/>
                        <a:t>.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/>
                        <a:t>listado Avant (parque clase A, entregas recientes). </a:t>
                      </a:r>
                      <a:r>
                        <a:rPr lang="es-MX" sz="1200">
                          <a:hlinkClick r:id="rId2"/>
                        </a:rPr>
                        <a:t>Bodegas en Venta .mx</a:t>
                      </a:r>
                      <a:endParaRPr lang="es-MX" sz="1200"/>
                    </a:p>
                  </a:txBody>
                  <a:tcPr marL="59334" marR="59334" marT="29667" marB="29667" anchor="ctr"/>
                </a:tc>
                <a:extLst>
                  <a:ext uri="{0D108BD9-81ED-4DB2-BD59-A6C34878D82A}">
                    <a16:rowId xmlns:a16="http://schemas.microsoft.com/office/drawing/2014/main" val="3628299133"/>
                  </a:ext>
                </a:extLst>
              </a:tr>
              <a:tr h="6170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/>
                        <a:t>Avant / Clasco (otro listing)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/>
                        <a:t>816 m²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/>
                        <a:t>$19,091,105.50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/>
                        <a:t>$23,396 /m²</a:t>
                      </a:r>
                      <a:r>
                        <a:rPr lang="es-MX" sz="1200"/>
                        <a:t>.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/>
                        <a:t>listing con ficha técnica. </a:t>
                      </a:r>
                      <a:r>
                        <a:rPr lang="es-MX" sz="1200">
                          <a:hlinkClick r:id="rId3"/>
                        </a:rPr>
                        <a:t>Bodegas y Terrenos Industriales</a:t>
                      </a:r>
                      <a:endParaRPr lang="es-MX" sz="1200"/>
                    </a:p>
                  </a:txBody>
                  <a:tcPr marL="59334" marR="59334" marT="29667" marB="29667" anchor="ctr"/>
                </a:tc>
                <a:extLst>
                  <a:ext uri="{0D108BD9-81ED-4DB2-BD59-A6C34878D82A}">
                    <a16:rowId xmlns:a16="http://schemas.microsoft.com/office/drawing/2014/main" val="2535981784"/>
                  </a:ext>
                </a:extLst>
              </a:tr>
              <a:tr h="6170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/>
                        <a:t>Parque Montenegro (entregado 2023)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/>
                        <a:t>522 m²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/>
                        <a:t>$10,700,000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/>
                        <a:t>$20,498 /m²</a:t>
                      </a:r>
                      <a:r>
                        <a:rPr lang="es-MX" sz="1200"/>
                        <a:t> (año construcción 2023). </a:t>
                      </a:r>
                      <a:r>
                        <a:rPr lang="es-MX" sz="1200">
                          <a:hlinkClick r:id="rId4"/>
                        </a:rPr>
                        <a:t>Bodegas Guadalajara</a:t>
                      </a:r>
                      <a:endParaRPr lang="es-MX" sz="1200"/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MX" sz="1200"/>
                    </a:p>
                  </a:txBody>
                  <a:tcPr marL="59334" marR="59334" marT="29667" marB="29667" anchor="ctr"/>
                </a:tc>
                <a:extLst>
                  <a:ext uri="{0D108BD9-81ED-4DB2-BD59-A6C34878D82A}">
                    <a16:rowId xmlns:a16="http://schemas.microsoft.com/office/drawing/2014/main" val="3359042103"/>
                  </a:ext>
                </a:extLst>
              </a:tr>
              <a:tr h="4390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/>
                        <a:t>Listing (Rawen / Avant)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/>
                        <a:t>797 m²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/>
                        <a:t>$18,000,000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/>
                        <a:t>$22,585 /m²</a:t>
                      </a:r>
                      <a:r>
                        <a:rPr lang="es-MX" sz="1200"/>
                        <a:t>.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/>
                        <a:t>listing parque Avant. </a:t>
                      </a:r>
                      <a:r>
                        <a:rPr lang="fr-FR" sz="1200">
                          <a:hlinkClick r:id="rId5"/>
                        </a:rPr>
                        <a:t>Rawen Inmobiliaria</a:t>
                      </a:r>
                      <a:endParaRPr lang="fr-FR" sz="1200"/>
                    </a:p>
                  </a:txBody>
                  <a:tcPr marL="59334" marR="59334" marT="29667" marB="29667" anchor="ctr"/>
                </a:tc>
                <a:extLst>
                  <a:ext uri="{0D108BD9-81ED-4DB2-BD59-A6C34878D82A}">
                    <a16:rowId xmlns:a16="http://schemas.microsoft.com/office/drawing/2014/main" val="4083109409"/>
                  </a:ext>
                </a:extLst>
              </a:tr>
              <a:tr h="6170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/>
                        <a:t>EcoPark Sur (listing)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/>
                        <a:t>1,110 m²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/>
                        <a:t>$21,166,007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/>
                        <a:t>$19,068 /m²</a:t>
                      </a:r>
                      <a:r>
                        <a:rPr lang="es-MX" sz="1200"/>
                        <a:t>.</a:t>
                      </a:r>
                    </a:p>
                  </a:txBody>
                  <a:tcPr marL="59334" marR="59334" marT="29667" marB="29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dirty="0" err="1"/>
                        <a:t>listing</a:t>
                      </a:r>
                      <a:r>
                        <a:rPr lang="es-MX" sz="1200" dirty="0"/>
                        <a:t> </a:t>
                      </a:r>
                      <a:r>
                        <a:rPr lang="es-MX" sz="1200" dirty="0" err="1"/>
                        <a:t>Ecopark</a:t>
                      </a:r>
                      <a:r>
                        <a:rPr lang="es-MX" sz="1200" dirty="0"/>
                        <a:t> Sur / Inmuebles24. </a:t>
                      </a:r>
                      <a:r>
                        <a:rPr lang="es-MX" sz="1200" dirty="0">
                          <a:hlinkClick r:id="rId6"/>
                        </a:rPr>
                        <a:t>Inmuebles24</a:t>
                      </a:r>
                      <a:endParaRPr lang="es-MX" sz="1200" dirty="0"/>
                    </a:p>
                  </a:txBody>
                  <a:tcPr marL="59334" marR="59334" marT="29667" marB="29667" anchor="ctr"/>
                </a:tc>
                <a:extLst>
                  <a:ext uri="{0D108BD9-81ED-4DB2-BD59-A6C34878D82A}">
                    <a16:rowId xmlns:a16="http://schemas.microsoft.com/office/drawing/2014/main" val="2196330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38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425BE9-1D52-AD59-7A29-BB5BB28A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sz="2600" b="1" noProof="0" dirty="0" err="1"/>
              <a:t>Cluster</a:t>
            </a:r>
            <a:r>
              <a:rPr lang="es-MX" sz="2600" b="1" noProof="0" dirty="0"/>
              <a:t> Industrial Cercano</a:t>
            </a:r>
            <a:br>
              <a:rPr lang="es-MX" sz="2600" b="1" noProof="0" dirty="0"/>
            </a:br>
            <a:r>
              <a:rPr lang="es-MX" sz="2600" noProof="0" dirty="0"/>
              <a:t>En un radio menor a 5 km se encuentran empresas y parques como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882C88-F426-EE13-6035-78F07D663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MX" sz="2200" noProof="0" dirty="0"/>
              <a:t>• Condominio Industrial Siglo 21</a:t>
            </a:r>
            <a:br>
              <a:rPr lang="es-MX" sz="2200" noProof="0" dirty="0"/>
            </a:br>
            <a:r>
              <a:rPr lang="es-MX" sz="2200" noProof="0" dirty="0"/>
              <a:t>• Productos Eiffel</a:t>
            </a:r>
            <a:br>
              <a:rPr lang="es-MX" sz="2200" noProof="0" dirty="0"/>
            </a:br>
            <a:r>
              <a:rPr lang="es-MX" sz="2200" noProof="0" dirty="0"/>
              <a:t>• </a:t>
            </a:r>
            <a:r>
              <a:rPr lang="es-MX" sz="2200" noProof="0" dirty="0" err="1"/>
              <a:t>Prodisa</a:t>
            </a:r>
            <a:br>
              <a:rPr lang="es-MX" sz="2200" noProof="0" dirty="0"/>
            </a:br>
            <a:r>
              <a:rPr lang="es-MX" sz="2200" noProof="0" dirty="0"/>
              <a:t>• </a:t>
            </a:r>
            <a:r>
              <a:rPr lang="es-MX" sz="2200" noProof="0" dirty="0" err="1"/>
              <a:t>Veloci</a:t>
            </a:r>
            <a:r>
              <a:rPr lang="es-MX" sz="2200" noProof="0" dirty="0"/>
              <a:t> Motors</a:t>
            </a:r>
            <a:br>
              <a:rPr lang="es-MX" sz="2200" noProof="0" dirty="0"/>
            </a:br>
            <a:r>
              <a:rPr lang="es-MX" sz="2200" noProof="0" dirty="0"/>
              <a:t>• </a:t>
            </a:r>
            <a:r>
              <a:rPr lang="es-MX" sz="2200" noProof="0" dirty="0" err="1"/>
              <a:t>Rototec</a:t>
            </a:r>
            <a:br>
              <a:rPr lang="es-MX" sz="2200" noProof="0" dirty="0"/>
            </a:br>
            <a:r>
              <a:rPr lang="es-MX" sz="2200" noProof="0" dirty="0"/>
              <a:t>• </a:t>
            </a:r>
            <a:r>
              <a:rPr lang="es-MX" sz="2200" noProof="0" dirty="0" err="1"/>
              <a:t>Mirage</a:t>
            </a:r>
            <a:r>
              <a:rPr lang="es-MX" sz="2200" noProof="0" dirty="0"/>
              <a:t> A/C </a:t>
            </a:r>
            <a:r>
              <a:rPr lang="es-MX" sz="2200" noProof="0" dirty="0" err="1"/>
              <a:t>Plant</a:t>
            </a:r>
            <a:endParaRPr lang="es-MX" sz="2200" noProof="0" dirty="0"/>
          </a:p>
        </p:txBody>
      </p:sp>
      <p:pic>
        <p:nvPicPr>
          <p:cNvPr id="6" name="Marcador de contenido 5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2F6DEA32-17DC-9A84-AACF-E1E011B89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0" r="17710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2481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4292FA-433F-1BCB-8BA8-572C3AC01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195977-0EA5-FE0C-8439-9A3408373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16D097-A9BD-381F-F5EA-5B6ADEB1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sz="2600" b="1" noProof="0" dirty="0" err="1"/>
              <a:t>Cluster</a:t>
            </a:r>
            <a:r>
              <a:rPr lang="es-MX" sz="2600" b="1" noProof="0" dirty="0"/>
              <a:t> Industrial Cercano</a:t>
            </a:r>
            <a:br>
              <a:rPr lang="es-MX" sz="2600" b="1" noProof="0" dirty="0"/>
            </a:br>
            <a:r>
              <a:rPr lang="es-MX" sz="2600" noProof="0" dirty="0"/>
              <a:t>En un radio menor a 5 km se encuentran empresas y parques como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88C24C9C-AE31-B415-1FFC-55B4DAAF2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8FD1E-9200-C5FF-31EF-58366D696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4601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MX" sz="2200" noProof="0" dirty="0"/>
              <a:t>• Huawei </a:t>
            </a:r>
            <a:r>
              <a:rPr lang="es-MX" sz="2200" noProof="0" dirty="0" err="1"/>
              <a:t>Plant</a:t>
            </a:r>
            <a:br>
              <a:rPr lang="es-MX" sz="2200" noProof="0" dirty="0"/>
            </a:br>
            <a:r>
              <a:rPr lang="es-MX" sz="2200" noProof="0" dirty="0"/>
              <a:t>• Parque Industrial Elite López Mateos I</a:t>
            </a:r>
            <a:br>
              <a:rPr lang="es-MX" sz="2200" noProof="0" dirty="0"/>
            </a:br>
            <a:r>
              <a:rPr lang="es-MX" sz="2200" noProof="0" dirty="0"/>
              <a:t>• Paquetexpress </a:t>
            </a:r>
            <a:r>
              <a:rPr lang="es-MX" sz="2200" noProof="0" dirty="0" err="1"/>
              <a:t>MacroCEDIS</a:t>
            </a:r>
            <a:br>
              <a:rPr lang="es-MX" sz="2200" noProof="0" dirty="0"/>
            </a:br>
            <a:r>
              <a:rPr lang="es-MX" sz="2200" noProof="0" dirty="0"/>
              <a:t>• Rotoplas Guadalajara</a:t>
            </a:r>
          </a:p>
          <a:p>
            <a:br>
              <a:rPr lang="es-MX" sz="2200" noProof="0" dirty="0"/>
            </a:br>
            <a:r>
              <a:rPr lang="es-MX" sz="2200" noProof="0" dirty="0"/>
              <a:t>y muchos más, generando sinergias de logística, manufactura y distribución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62DF0B2-E516-6E6B-6292-FF78A897C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0" r="2179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599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D99621-940A-F45B-9A6F-335217DA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noProof="0"/>
              <a:t>Resumen Ejecutivo</a:t>
            </a:r>
            <a:br>
              <a:rPr lang="en-US" sz="4200" b="1" noProof="0"/>
            </a:br>
            <a:endParaRPr lang="en-US" sz="4200" noProof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00C481-5C84-B171-482A-68E144664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5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1500" dirty="0"/>
              <a:t>CATENA Industrial Park: </a:t>
            </a:r>
            <a:r>
              <a:rPr lang="en-US" sz="1500" dirty="0" err="1"/>
              <a:t>desarrollo</a:t>
            </a:r>
            <a:r>
              <a:rPr lang="en-US" sz="1500" dirty="0"/>
              <a:t> de bodegas AAA con </a:t>
            </a:r>
            <a:r>
              <a:rPr lang="en-US" sz="1500" dirty="0" err="1"/>
              <a:t>especificaciones</a:t>
            </a:r>
            <a:r>
              <a:rPr lang="en-US" sz="1500" dirty="0"/>
              <a:t> de </a:t>
            </a:r>
            <a:r>
              <a:rPr lang="en-US" sz="1500" dirty="0" err="1"/>
              <a:t>clase</a:t>
            </a:r>
            <a:r>
              <a:rPr lang="en-US" sz="1500" dirty="0"/>
              <a:t> </a:t>
            </a:r>
            <a:r>
              <a:rPr lang="en-US" sz="1500" dirty="0" err="1"/>
              <a:t>mundial</a:t>
            </a:r>
            <a:r>
              <a:rPr lang="en-US" sz="1500" dirty="0"/>
              <a:t>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1500" dirty="0"/>
              <a:t>Total de m² </a:t>
            </a:r>
            <a:r>
              <a:rPr lang="en-US" sz="1500" dirty="0" err="1"/>
              <a:t>construidos</a:t>
            </a:r>
            <a:r>
              <a:rPr lang="en-US" sz="1500" dirty="0"/>
              <a:t> y </a:t>
            </a:r>
            <a:r>
              <a:rPr lang="en-US" sz="1500" dirty="0" err="1"/>
              <a:t>vendibles</a:t>
            </a:r>
            <a:r>
              <a:rPr lang="en-US" sz="1500" dirty="0"/>
              <a:t>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Flexibilidad</a:t>
            </a:r>
            <a:r>
              <a:rPr lang="en-US" sz="1500" dirty="0"/>
              <a:t>: </a:t>
            </a:r>
            <a:r>
              <a:rPr lang="en-US" sz="1500" dirty="0" err="1"/>
              <a:t>renta</a:t>
            </a:r>
            <a:r>
              <a:rPr lang="en-US" sz="1500" dirty="0"/>
              <a:t> y </a:t>
            </a:r>
            <a:r>
              <a:rPr lang="en-US" sz="1500" dirty="0" err="1"/>
              <a:t>venta</a:t>
            </a:r>
            <a:r>
              <a:rPr lang="en-US" sz="1500" dirty="0"/>
              <a:t>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Seguridad</a:t>
            </a:r>
            <a:r>
              <a:rPr lang="en-US" sz="1500" dirty="0"/>
              <a:t> 24/7 y </a:t>
            </a:r>
            <a:r>
              <a:rPr lang="en-US" sz="1500" dirty="0" err="1"/>
              <a:t>ubicación</a:t>
            </a:r>
            <a:r>
              <a:rPr lang="en-US" sz="1500" dirty="0"/>
              <a:t> </a:t>
            </a:r>
            <a:r>
              <a:rPr lang="en-US" sz="1500" dirty="0" err="1"/>
              <a:t>estratégica</a:t>
            </a:r>
            <a:r>
              <a:rPr lang="en-US" sz="1500" dirty="0"/>
              <a:t> con </a:t>
            </a:r>
            <a:r>
              <a:rPr lang="en-US" sz="1500" dirty="0" err="1"/>
              <a:t>acceso</a:t>
            </a:r>
            <a:r>
              <a:rPr lang="en-US" sz="1500" dirty="0"/>
              <a:t> </a:t>
            </a:r>
            <a:r>
              <a:rPr lang="en-US" sz="1500" dirty="0" err="1"/>
              <a:t>inmediato</a:t>
            </a:r>
            <a:r>
              <a:rPr lang="en-US" sz="1500" dirty="0"/>
              <a:t> a </a:t>
            </a:r>
            <a:r>
              <a:rPr lang="en-US" sz="1500" dirty="0" err="1"/>
              <a:t>vías</a:t>
            </a:r>
            <a:r>
              <a:rPr lang="en-US" sz="1500" dirty="0"/>
              <a:t> clave.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Propuesta</a:t>
            </a:r>
            <a:r>
              <a:rPr lang="en-US" sz="1500" dirty="0"/>
              <a:t> de valor: </a:t>
            </a:r>
            <a:r>
              <a:rPr lang="en-US" sz="1500" i="1" dirty="0"/>
              <a:t>“Naves </a:t>
            </a:r>
            <a:r>
              <a:rPr lang="en-US" sz="1500" i="1" dirty="0" err="1"/>
              <a:t>listas</a:t>
            </a:r>
            <a:r>
              <a:rPr lang="en-US" sz="1500" i="1" dirty="0"/>
              <a:t> para </a:t>
            </a:r>
            <a:r>
              <a:rPr lang="en-US" sz="1500" i="1" dirty="0" err="1"/>
              <a:t>usarse</a:t>
            </a:r>
            <a:r>
              <a:rPr lang="en-US" sz="1500" i="1" dirty="0"/>
              <a:t>, </a:t>
            </a:r>
            <a:r>
              <a:rPr lang="en-US" sz="1500" i="1" dirty="0" err="1"/>
              <a:t>dentro</a:t>
            </a:r>
            <a:r>
              <a:rPr lang="en-US" sz="1500" i="1" dirty="0"/>
              <a:t> de un </a:t>
            </a:r>
            <a:r>
              <a:rPr lang="en-US" sz="1500" i="1" dirty="0" err="1"/>
              <a:t>clúster</a:t>
            </a:r>
            <a:r>
              <a:rPr lang="en-US" sz="1500" i="1" dirty="0"/>
              <a:t> de alto </a:t>
            </a:r>
            <a:r>
              <a:rPr lang="en-US" sz="1500" i="1" dirty="0" err="1"/>
              <a:t>potencial</a:t>
            </a:r>
            <a:r>
              <a:rPr lang="en-US" sz="1500" i="1" dirty="0"/>
              <a:t>, con </a:t>
            </a:r>
            <a:r>
              <a:rPr lang="en-US" sz="1500" i="1" dirty="0" err="1"/>
              <a:t>plusvalía</a:t>
            </a:r>
            <a:r>
              <a:rPr lang="en-US" sz="1500" i="1" dirty="0"/>
              <a:t> y </a:t>
            </a:r>
            <a:r>
              <a:rPr lang="en-US" sz="1500" i="1" dirty="0" err="1"/>
              <a:t>retorno</a:t>
            </a:r>
            <a:r>
              <a:rPr lang="en-US" sz="1500" i="1" dirty="0"/>
              <a:t> </a:t>
            </a:r>
            <a:r>
              <a:rPr lang="en-US" sz="1500" i="1" dirty="0" err="1"/>
              <a:t>inmediato</a:t>
            </a:r>
            <a:r>
              <a:rPr lang="en-US" sz="1500" i="1" dirty="0"/>
              <a:t>”</a:t>
            </a:r>
            <a:r>
              <a:rPr lang="en-US" sz="15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noProof="0" dirty="0"/>
          </a:p>
        </p:txBody>
      </p:sp>
      <p:pic>
        <p:nvPicPr>
          <p:cNvPr id="6" name="Marcador de posición de imagen 5" descr="Imagen que contiene exterior, edificio, tabla, mujer&#10;&#10;El contenido generado por IA puede ser incorrecto.">
            <a:extLst>
              <a:ext uri="{FF2B5EF4-FFF2-40B4-BE49-F238E27FC236}">
                <a16:creationId xmlns:a16="http://schemas.microsoft.com/office/drawing/2014/main" id="{F6797FAC-EE81-04A8-0650-A25BA9CE69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r="19247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6340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5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E93277-33EA-3581-1A0E-E6833861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z="3200" b="1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Tabla de Sensibilidad de Rentas</a:t>
            </a:r>
            <a:endParaRPr lang="es-MX" sz="3200" kern="1200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Rectangle 39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BECFB1-2407-4CDC-C6E0-6C10D100CBE8}"/>
              </a:ext>
            </a:extLst>
          </p:cNvPr>
          <p:cNvSpPr txBox="1"/>
          <p:nvPr/>
        </p:nvSpPr>
        <p:spPr>
          <a:xfrm>
            <a:off x="5351164" y="586822"/>
            <a:ext cx="6002636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noProof="0" dirty="0"/>
              <a:t>*</a:t>
            </a:r>
            <a:r>
              <a:rPr lang="es-MX" i="1" noProof="0" dirty="0"/>
              <a:t>Nota: no incluye oficinas/lobby, solo bodegas productivas.</a:t>
            </a:r>
            <a:endParaRPr lang="es-MX" noProof="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noProof="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8BA832A-B9C3-3F75-69CF-4429BECCA0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59337"/>
              </p:ext>
            </p:extLst>
          </p:nvPr>
        </p:nvGraphicFramePr>
        <p:xfrm>
          <a:off x="1206038" y="2734056"/>
          <a:ext cx="9868316" cy="3483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597">
                  <a:extLst>
                    <a:ext uri="{9D8B030D-6E8A-4147-A177-3AD203B41FA5}">
                      <a16:colId xmlns:a16="http://schemas.microsoft.com/office/drawing/2014/main" val="4222680567"/>
                    </a:ext>
                  </a:extLst>
                </a:gridCol>
                <a:gridCol w="3906967">
                  <a:extLst>
                    <a:ext uri="{9D8B030D-6E8A-4147-A177-3AD203B41FA5}">
                      <a16:colId xmlns:a16="http://schemas.microsoft.com/office/drawing/2014/main" val="3603173663"/>
                    </a:ext>
                  </a:extLst>
                </a:gridCol>
                <a:gridCol w="4241752">
                  <a:extLst>
                    <a:ext uri="{9D8B030D-6E8A-4147-A177-3AD203B41FA5}">
                      <a16:colId xmlns:a16="http://schemas.microsoft.com/office/drawing/2014/main" val="1905847185"/>
                    </a:ext>
                  </a:extLst>
                </a:gridCol>
              </a:tblGrid>
              <a:tr h="948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700" b="1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Renta (MXN/m²)</a:t>
                      </a:r>
                      <a:endParaRPr lang="es-MX" sz="27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04" marR="23704" marT="23704" marB="237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700" b="1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Ingreso anual estimado (5,432 m²)</a:t>
                      </a:r>
                      <a:endParaRPr lang="es-MX" sz="27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04" marR="23704" marT="23704" marB="237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700" b="1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ROI bruto (sobre $114.1 M bodegas)</a:t>
                      </a:r>
                      <a:endParaRPr lang="es-MX" sz="27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04" marR="23704" marT="23704" marB="23704" anchor="ctr"/>
                </a:tc>
                <a:extLst>
                  <a:ext uri="{0D108BD9-81ED-4DB2-BD59-A6C34878D82A}">
                    <a16:rowId xmlns:a16="http://schemas.microsoft.com/office/drawing/2014/main" val="288400228"/>
                  </a:ext>
                </a:extLst>
              </a:tr>
              <a:tr h="507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7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$110</a:t>
                      </a:r>
                    </a:p>
                  </a:txBody>
                  <a:tcPr marL="23704" marR="23704" marT="23704" marB="237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7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$7.17 M</a:t>
                      </a:r>
                    </a:p>
                  </a:txBody>
                  <a:tcPr marL="23704" marR="23704" marT="23704" marB="237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7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6.29%</a:t>
                      </a:r>
                    </a:p>
                  </a:txBody>
                  <a:tcPr marL="23704" marR="23704" marT="23704" marB="23704" anchor="ctr"/>
                </a:tc>
                <a:extLst>
                  <a:ext uri="{0D108BD9-81ED-4DB2-BD59-A6C34878D82A}">
                    <a16:rowId xmlns:a16="http://schemas.microsoft.com/office/drawing/2014/main" val="1406154706"/>
                  </a:ext>
                </a:extLst>
              </a:tr>
              <a:tr h="507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7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$120</a:t>
                      </a:r>
                    </a:p>
                  </a:txBody>
                  <a:tcPr marL="23704" marR="23704" marT="23704" marB="237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7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$7.82 M</a:t>
                      </a:r>
                    </a:p>
                  </a:txBody>
                  <a:tcPr marL="23704" marR="23704" marT="23704" marB="237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7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6.86%</a:t>
                      </a:r>
                    </a:p>
                  </a:txBody>
                  <a:tcPr marL="23704" marR="23704" marT="23704" marB="23704" anchor="ctr"/>
                </a:tc>
                <a:extLst>
                  <a:ext uri="{0D108BD9-81ED-4DB2-BD59-A6C34878D82A}">
                    <a16:rowId xmlns:a16="http://schemas.microsoft.com/office/drawing/2014/main" val="3878041866"/>
                  </a:ext>
                </a:extLst>
              </a:tr>
              <a:tr h="507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7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$125</a:t>
                      </a:r>
                    </a:p>
                  </a:txBody>
                  <a:tcPr marL="23704" marR="23704" marT="23704" marB="237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7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$8.14 M</a:t>
                      </a:r>
                    </a:p>
                  </a:txBody>
                  <a:tcPr marL="23704" marR="23704" marT="23704" marB="237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7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7.13%</a:t>
                      </a:r>
                    </a:p>
                  </a:txBody>
                  <a:tcPr marL="23704" marR="23704" marT="23704" marB="23704" anchor="ctr"/>
                </a:tc>
                <a:extLst>
                  <a:ext uri="{0D108BD9-81ED-4DB2-BD59-A6C34878D82A}">
                    <a16:rowId xmlns:a16="http://schemas.microsoft.com/office/drawing/2014/main" val="2137921853"/>
                  </a:ext>
                </a:extLst>
              </a:tr>
              <a:tr h="507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7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$130</a:t>
                      </a:r>
                    </a:p>
                  </a:txBody>
                  <a:tcPr marL="23704" marR="23704" marT="23704" marB="237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7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$8.47 M</a:t>
                      </a:r>
                    </a:p>
                  </a:txBody>
                  <a:tcPr marL="23704" marR="23704" marT="23704" marB="237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7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7.43%</a:t>
                      </a:r>
                    </a:p>
                  </a:txBody>
                  <a:tcPr marL="23704" marR="23704" marT="23704" marB="23704" anchor="ctr"/>
                </a:tc>
                <a:extLst>
                  <a:ext uri="{0D108BD9-81ED-4DB2-BD59-A6C34878D82A}">
                    <a16:rowId xmlns:a16="http://schemas.microsoft.com/office/drawing/2014/main" val="4018916430"/>
                  </a:ext>
                </a:extLst>
              </a:tr>
              <a:tr h="507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7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$135</a:t>
                      </a:r>
                    </a:p>
                  </a:txBody>
                  <a:tcPr marL="23704" marR="23704" marT="23704" marB="237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7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$8.79 M</a:t>
                      </a:r>
                    </a:p>
                  </a:txBody>
                  <a:tcPr marL="23704" marR="23704" marT="23704" marB="237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700" kern="100" noProof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7.71%</a:t>
                      </a:r>
                    </a:p>
                  </a:txBody>
                  <a:tcPr marL="23704" marR="23704" marT="23704" marB="23704" anchor="ctr"/>
                </a:tc>
                <a:extLst>
                  <a:ext uri="{0D108BD9-81ED-4DB2-BD59-A6C34878D82A}">
                    <a16:rowId xmlns:a16="http://schemas.microsoft.com/office/drawing/2014/main" val="1557066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918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601DBF-F77D-2705-4AD8-DA46F4BB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sz="66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Tabla de Sensibilidad de Rentas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6F61D5C-FC89-A983-1B42-C55F8A53BB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7737"/>
              </p:ext>
            </p:extLst>
          </p:nvPr>
        </p:nvGraphicFramePr>
        <p:xfrm>
          <a:off x="320040" y="2690210"/>
          <a:ext cx="11548873" cy="347287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903770">
                  <a:extLst>
                    <a:ext uri="{9D8B030D-6E8A-4147-A177-3AD203B41FA5}">
                      <a16:colId xmlns:a16="http://schemas.microsoft.com/office/drawing/2014/main" val="1796411133"/>
                    </a:ext>
                  </a:extLst>
                </a:gridCol>
                <a:gridCol w="2379388">
                  <a:extLst>
                    <a:ext uri="{9D8B030D-6E8A-4147-A177-3AD203B41FA5}">
                      <a16:colId xmlns:a16="http://schemas.microsoft.com/office/drawing/2014/main" val="2234068935"/>
                    </a:ext>
                  </a:extLst>
                </a:gridCol>
                <a:gridCol w="2390197">
                  <a:extLst>
                    <a:ext uri="{9D8B030D-6E8A-4147-A177-3AD203B41FA5}">
                      <a16:colId xmlns:a16="http://schemas.microsoft.com/office/drawing/2014/main" val="3578999647"/>
                    </a:ext>
                  </a:extLst>
                </a:gridCol>
                <a:gridCol w="2485321">
                  <a:extLst>
                    <a:ext uri="{9D8B030D-6E8A-4147-A177-3AD203B41FA5}">
                      <a16:colId xmlns:a16="http://schemas.microsoft.com/office/drawing/2014/main" val="2460732480"/>
                    </a:ext>
                  </a:extLst>
                </a:gridCol>
                <a:gridCol w="2390197">
                  <a:extLst>
                    <a:ext uri="{9D8B030D-6E8A-4147-A177-3AD203B41FA5}">
                      <a16:colId xmlns:a16="http://schemas.microsoft.com/office/drawing/2014/main" val="3247387472"/>
                    </a:ext>
                  </a:extLst>
                </a:gridCol>
              </a:tblGrid>
              <a:tr h="1154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2200" b="1" noProof="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Escenario</a:t>
                      </a:r>
                    </a:p>
                  </a:txBody>
                  <a:tcPr marL="311314" marR="186788" marT="186788" marB="186788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2200" b="1" noProof="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Precio m2 ($)</a:t>
                      </a:r>
                    </a:p>
                  </a:txBody>
                  <a:tcPr marL="311314" marR="186788" marT="186788" marB="18678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2200" b="1" noProof="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Bodega 3 (1,911 m2)</a:t>
                      </a:r>
                    </a:p>
                  </a:txBody>
                  <a:tcPr marL="311314" marR="186788" marT="186788" marB="18678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2200" b="1" noProof="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Bodega 4 (747 m2)</a:t>
                      </a:r>
                    </a:p>
                  </a:txBody>
                  <a:tcPr marL="311314" marR="186788" marT="186788" marB="18678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2200" b="1" noProof="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Bodega 1 (1,239 m2)</a:t>
                      </a:r>
                    </a:p>
                  </a:txBody>
                  <a:tcPr marL="311314" marR="186788" marT="186788" marB="18678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48817"/>
                  </a:ext>
                </a:extLst>
              </a:tr>
              <a:tr h="772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2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Base</a:t>
                      </a:r>
                    </a:p>
                  </a:txBody>
                  <a:tcPr marL="311314" marR="186788" marT="186788" marB="186788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2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311314" marR="186788" marT="186788" marB="18678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2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$267,560/mes</a:t>
                      </a:r>
                    </a:p>
                  </a:txBody>
                  <a:tcPr marL="311314" marR="186788" marT="186788" marB="18678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2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$104,573/mes</a:t>
                      </a:r>
                    </a:p>
                  </a:txBody>
                  <a:tcPr marL="311314" marR="186788" marT="186788" marB="18678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2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$173,503/mes</a:t>
                      </a:r>
                    </a:p>
                  </a:txBody>
                  <a:tcPr marL="311314" marR="186788" marT="186788" marB="18678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695622"/>
                  </a:ext>
                </a:extLst>
              </a:tr>
              <a:tr h="772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2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+10%</a:t>
                      </a:r>
                    </a:p>
                  </a:txBody>
                  <a:tcPr marL="311314" marR="186788" marT="186788" marB="186788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2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154</a:t>
                      </a:r>
                    </a:p>
                  </a:txBody>
                  <a:tcPr marL="311314" marR="186788" marT="186788" marB="18678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2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$294,316/mes</a:t>
                      </a:r>
                    </a:p>
                  </a:txBody>
                  <a:tcPr marL="311314" marR="186788" marT="186788" marB="18678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2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$115,030/mes</a:t>
                      </a:r>
                    </a:p>
                  </a:txBody>
                  <a:tcPr marL="311314" marR="186788" marT="186788" marB="18678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2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$190,853/mes</a:t>
                      </a:r>
                    </a:p>
                  </a:txBody>
                  <a:tcPr marL="311314" marR="186788" marT="186788" marB="18678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39675"/>
                  </a:ext>
                </a:extLst>
              </a:tr>
              <a:tr h="772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2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-10%</a:t>
                      </a:r>
                    </a:p>
                  </a:txBody>
                  <a:tcPr marL="311314" marR="186788" marT="186788" marB="186788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2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311314" marR="186788" marT="186788" marB="18678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2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$240,804/mes</a:t>
                      </a:r>
                    </a:p>
                  </a:txBody>
                  <a:tcPr marL="311314" marR="186788" marT="186788" marB="18678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2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$94,115/mes</a:t>
                      </a:r>
                    </a:p>
                  </a:txBody>
                  <a:tcPr marL="311314" marR="186788" marT="186788" marB="18678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2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$156,153/mes</a:t>
                      </a:r>
                    </a:p>
                  </a:txBody>
                  <a:tcPr marL="311314" marR="186788" marT="186788" marB="18678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814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546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C1C1AD-2AC6-D5BC-3A0A-6FFE23A5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sz="4200" b="1" noProof="0" dirty="0"/>
              <a:t>Beneficios Competitivos</a:t>
            </a:r>
            <a:br>
              <a:rPr lang="es-MX" sz="4200" b="1" noProof="0" dirty="0"/>
            </a:br>
            <a:endParaRPr lang="es-MX" sz="4200" noProof="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7CEE27-635A-E627-B0D8-142A7BED6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MX" sz="2200" noProof="0" dirty="0"/>
              <a:t>• Seguridad 24/7 con CCTV</a:t>
            </a:r>
            <a:br>
              <a:rPr lang="es-MX" sz="2200" noProof="0" dirty="0"/>
            </a:br>
            <a:r>
              <a:rPr lang="es-MX" sz="2200" noProof="0" dirty="0"/>
              <a:t>• Ingreso controlado y caseta</a:t>
            </a:r>
            <a:br>
              <a:rPr lang="es-MX" sz="2200" noProof="0" dirty="0"/>
            </a:br>
            <a:r>
              <a:rPr lang="es-MX" sz="2200" noProof="0" dirty="0"/>
              <a:t>• Coworking y oficinas corporativas</a:t>
            </a:r>
            <a:br>
              <a:rPr lang="es-MX" sz="2200" noProof="0" dirty="0"/>
            </a:br>
            <a:r>
              <a:rPr lang="es-MX" sz="2200" noProof="0" dirty="0"/>
              <a:t>• Flexibilidad en venta y renta</a:t>
            </a:r>
            <a:br>
              <a:rPr lang="es-MX" sz="2200" noProof="0" dirty="0"/>
            </a:br>
            <a:r>
              <a:rPr lang="es-MX" sz="2200" noProof="0" dirty="0"/>
              <a:t>• Bodegas AAA </a:t>
            </a:r>
            <a:r>
              <a:rPr lang="es-MX" sz="2200" b="1" noProof="0" dirty="0"/>
              <a:t>listas para usarse</a:t>
            </a:r>
            <a:br>
              <a:rPr lang="es-MX" sz="2200" noProof="0" dirty="0"/>
            </a:br>
            <a:r>
              <a:rPr lang="es-MX" sz="2200" noProof="0" dirty="0"/>
              <a:t>• Ubicación estratégica para logística nacional e internacional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s-MX" sz="2200" noProof="0" dirty="0"/>
          </a:p>
        </p:txBody>
      </p:sp>
      <p:pic>
        <p:nvPicPr>
          <p:cNvPr id="6" name="Marcador de contenido 5" descr="Vista de un edificio&#10;&#10;El contenido generado por IA puede ser incorrecto.">
            <a:extLst>
              <a:ext uri="{FF2B5EF4-FFF2-40B4-BE49-F238E27FC236}">
                <a16:creationId xmlns:a16="http://schemas.microsoft.com/office/drawing/2014/main" id="{7E4FCA91-3E93-A0E8-9F0D-218901DE3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r="2087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0276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8FE7EBF-6114-167C-0CA8-A5EBE6C0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 b="1"/>
              <a:t>Datos de Contacto</a:t>
            </a:r>
            <a:br>
              <a:rPr lang="es-MX" sz="3800" b="1"/>
            </a:br>
            <a:endParaRPr lang="es-MX" sz="3800"/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4974AC-641E-D514-248E-BE5F46D7A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 err="1"/>
              <a:t>Gerente</a:t>
            </a:r>
            <a:r>
              <a:rPr lang="en-US" sz="2200" dirty="0"/>
              <a:t> </a:t>
            </a:r>
            <a:r>
              <a:rPr lang="en-US" sz="2200" dirty="0" err="1"/>
              <a:t>Comercial</a:t>
            </a:r>
            <a:r>
              <a:rPr lang="en-US" sz="2200" dirty="0"/>
              <a:t>: Luis Benjamín Padilla Godínez</a:t>
            </a:r>
            <a:br>
              <a:rPr lang="en-US" sz="2200" dirty="0"/>
            </a:br>
            <a:r>
              <a:rPr lang="en-US" sz="2200" dirty="0"/>
              <a:t>Cel: 341 113 0483</a:t>
            </a:r>
            <a:br>
              <a:rPr lang="en-US" sz="2200" dirty="0"/>
            </a:br>
            <a:r>
              <a:rPr lang="en-US" sz="2200" dirty="0"/>
              <a:t>Email: luisb1978@hotmail.com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201400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12E953-503A-0F35-7E8F-3DEDC269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35A3D0-F15C-CCCD-99FA-E0DDB0F8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b="1" noProof="0"/>
              <a:t>Resumen Ejecutivo</a:t>
            </a:r>
            <a:br>
              <a:rPr lang="en-US" sz="4600" b="1" noProof="0"/>
            </a:br>
            <a:endParaRPr lang="en-US" sz="4600" noProof="0"/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posición de imagen 5" descr="Imagen que contiene exterior, edificio, tabla, mujer&#10;&#10;El contenido generado por IA puede ser incorrecto.">
            <a:extLst>
              <a:ext uri="{FF2B5EF4-FFF2-40B4-BE49-F238E27FC236}">
                <a16:creationId xmlns:a16="http://schemas.microsoft.com/office/drawing/2014/main" id="{E65497E1-47C0-D06E-090A-6B74A0E8EE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r="19247"/>
          <a:stretch>
            <a:fillRect/>
          </a:stretch>
        </p:blipFill>
        <p:spPr>
          <a:xfrm>
            <a:off x="1318875" y="2642616"/>
            <a:ext cx="3616745" cy="360578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999F251-C94B-6AC8-401B-529B571DD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66" y="2642616"/>
            <a:ext cx="6506989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4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557523-36F9-BE5A-9D5F-7D8625A0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Mercado Meta</a:t>
            </a:r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4F9864-B152-1D60-1E73-BA8D49022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1400" b="1" dirty="0" err="1"/>
              <a:t>Empresas</a:t>
            </a:r>
            <a:r>
              <a:rPr lang="en-US" sz="1400" b="1" dirty="0"/>
              <a:t> </a:t>
            </a:r>
            <a:r>
              <a:rPr lang="en-US" sz="1400" b="1" dirty="0" err="1"/>
              <a:t>objetivo</a:t>
            </a:r>
            <a:r>
              <a:rPr lang="en-US" sz="1400" dirty="0"/>
              <a:t>:</a:t>
            </a:r>
          </a:p>
          <a:p>
            <a:pPr lvl="1"/>
            <a:r>
              <a:rPr lang="en-US" sz="1400" dirty="0" err="1"/>
              <a:t>Logística</a:t>
            </a:r>
            <a:r>
              <a:rPr lang="en-US" sz="1400" dirty="0"/>
              <a:t> y </a:t>
            </a:r>
            <a:r>
              <a:rPr lang="en-US" sz="1400" dirty="0" err="1"/>
              <a:t>distribución</a:t>
            </a:r>
            <a:r>
              <a:rPr lang="en-US" sz="1400" dirty="0"/>
              <a:t>.</a:t>
            </a:r>
          </a:p>
          <a:p>
            <a:pPr lvl="1"/>
            <a:r>
              <a:rPr lang="en-US" sz="1400" dirty="0"/>
              <a:t>Comercio </a:t>
            </a:r>
            <a:r>
              <a:rPr lang="en-US" sz="1400" dirty="0" err="1"/>
              <a:t>electrónico</a:t>
            </a:r>
            <a:r>
              <a:rPr lang="en-US" sz="1400" dirty="0"/>
              <a:t> (</a:t>
            </a:r>
            <a:r>
              <a:rPr lang="en-US" sz="1400" dirty="0" err="1"/>
              <a:t>última</a:t>
            </a:r>
            <a:r>
              <a:rPr lang="en-US" sz="1400" dirty="0"/>
              <a:t> </a:t>
            </a:r>
            <a:r>
              <a:rPr lang="en-US" sz="1400" dirty="0" err="1"/>
              <a:t>milla</a:t>
            </a:r>
            <a:r>
              <a:rPr lang="en-US" sz="1400" dirty="0"/>
              <a:t> y </a:t>
            </a:r>
            <a:r>
              <a:rPr lang="en-US" sz="1400" dirty="0" err="1"/>
              <a:t>macroCEDIS</a:t>
            </a:r>
            <a:r>
              <a:rPr lang="en-US" sz="1400" dirty="0"/>
              <a:t>).</a:t>
            </a:r>
          </a:p>
          <a:p>
            <a:pPr lvl="1"/>
            <a:r>
              <a:rPr lang="en-US" sz="1400" dirty="0"/>
              <a:t>Industria </a:t>
            </a:r>
            <a:r>
              <a:rPr lang="en-US" sz="1400" dirty="0" err="1"/>
              <a:t>manufacturera</a:t>
            </a:r>
            <a:r>
              <a:rPr lang="en-US" sz="1400" dirty="0"/>
              <a:t> </a:t>
            </a:r>
            <a:r>
              <a:rPr lang="en-US" sz="1400" dirty="0" err="1"/>
              <a:t>ligera</a:t>
            </a:r>
            <a:r>
              <a:rPr lang="en-US" sz="1400" dirty="0"/>
              <a:t> y </a:t>
            </a:r>
            <a:r>
              <a:rPr lang="en-US" sz="1400" dirty="0" err="1"/>
              <a:t>mediana</a:t>
            </a:r>
            <a:r>
              <a:rPr lang="en-US" sz="1400" dirty="0"/>
              <a:t>.</a:t>
            </a:r>
          </a:p>
          <a:p>
            <a:pPr lvl="1"/>
            <a:r>
              <a:rPr lang="en-US" sz="1400" dirty="0" err="1"/>
              <a:t>Almacenaje</a:t>
            </a:r>
            <a:r>
              <a:rPr lang="en-US" sz="1400" dirty="0"/>
              <a:t> y </a:t>
            </a:r>
            <a:r>
              <a:rPr lang="en-US" sz="1400" dirty="0" err="1"/>
              <a:t>cadenas</a:t>
            </a:r>
            <a:r>
              <a:rPr lang="en-US" sz="1400" dirty="0"/>
              <a:t> de </a:t>
            </a:r>
            <a:r>
              <a:rPr lang="en-US" sz="1400" dirty="0" err="1"/>
              <a:t>frío</a:t>
            </a:r>
            <a:r>
              <a:rPr lang="en-US" sz="1400" dirty="0"/>
              <a:t>.</a:t>
            </a:r>
          </a:p>
          <a:p>
            <a:pPr lvl="0"/>
            <a:r>
              <a:rPr lang="en-US" sz="1400" b="1" dirty="0" err="1"/>
              <a:t>Clúster</a:t>
            </a:r>
            <a:r>
              <a:rPr lang="en-US" sz="1400" b="1" dirty="0"/>
              <a:t> </a:t>
            </a:r>
            <a:r>
              <a:rPr lang="en-US" sz="1400" b="1" dirty="0" err="1"/>
              <a:t>cercano</a:t>
            </a:r>
            <a:r>
              <a:rPr lang="en-US" sz="1400" b="1" dirty="0"/>
              <a:t> (&lt;5 km)</a:t>
            </a:r>
            <a:r>
              <a:rPr lang="en-US" sz="1400" dirty="0"/>
              <a:t>: Huawei, Mirage, </a:t>
            </a:r>
            <a:r>
              <a:rPr lang="en-US" sz="1400" dirty="0" err="1"/>
              <a:t>Rotoplas</a:t>
            </a:r>
            <a:r>
              <a:rPr lang="en-US" sz="1400" dirty="0"/>
              <a:t>, </a:t>
            </a:r>
            <a:r>
              <a:rPr lang="en-US" sz="1400" dirty="0" err="1"/>
              <a:t>Paquetexpress</a:t>
            </a:r>
            <a:r>
              <a:rPr lang="en-US" sz="1400" dirty="0"/>
              <a:t>, </a:t>
            </a:r>
            <a:r>
              <a:rPr lang="en-US" sz="1400" dirty="0" err="1"/>
              <a:t>Prodisa</a:t>
            </a:r>
            <a:r>
              <a:rPr lang="en-US" sz="1400" dirty="0"/>
              <a:t>, CVA, etc.</a:t>
            </a:r>
          </a:p>
          <a:p>
            <a:r>
              <a:rPr lang="en-US" sz="1400" dirty="0" err="1"/>
              <a:t>Oportunidad</a:t>
            </a:r>
            <a:r>
              <a:rPr lang="en-US" sz="1400" dirty="0"/>
              <a:t> de </a:t>
            </a:r>
            <a:r>
              <a:rPr lang="en-US" sz="1400" dirty="0" err="1"/>
              <a:t>generar</a:t>
            </a:r>
            <a:r>
              <a:rPr lang="en-US" sz="1400" dirty="0"/>
              <a:t> </a:t>
            </a:r>
            <a:r>
              <a:rPr lang="en-US" sz="1400" dirty="0" err="1"/>
              <a:t>sinergias</a:t>
            </a:r>
            <a:r>
              <a:rPr lang="en-US" sz="1400" dirty="0"/>
              <a:t> </a:t>
            </a:r>
            <a:r>
              <a:rPr lang="en-US" sz="1400" dirty="0" err="1"/>
              <a:t>industriales</a:t>
            </a:r>
            <a:r>
              <a:rPr lang="en-US" sz="1400" dirty="0"/>
              <a:t> y </a:t>
            </a:r>
            <a:r>
              <a:rPr lang="en-US" sz="1400" dirty="0" err="1"/>
              <a:t>atraer</a:t>
            </a:r>
            <a:r>
              <a:rPr lang="en-US" sz="1400" dirty="0"/>
              <a:t> </a:t>
            </a:r>
            <a:r>
              <a:rPr lang="en-US" sz="1400" dirty="0" err="1"/>
              <a:t>competidores</a:t>
            </a:r>
            <a:r>
              <a:rPr lang="en-US" sz="1400" dirty="0"/>
              <a:t>/</a:t>
            </a:r>
            <a:r>
              <a:rPr lang="en-US" sz="1400" dirty="0" err="1"/>
              <a:t>aliados</a:t>
            </a:r>
            <a:r>
              <a:rPr lang="en-US" sz="1400" dirty="0"/>
              <a:t> de las </a:t>
            </a:r>
            <a:r>
              <a:rPr lang="en-US" sz="1400" dirty="0" err="1"/>
              <a:t>empresas</a:t>
            </a:r>
            <a:r>
              <a:rPr lang="en-US" sz="1400" dirty="0"/>
              <a:t> </a:t>
            </a:r>
            <a:r>
              <a:rPr lang="en-US" sz="1400" dirty="0" err="1"/>
              <a:t>establecidas</a:t>
            </a:r>
            <a:r>
              <a:rPr lang="en-US" sz="1400" dirty="0"/>
              <a:t>.</a:t>
            </a:r>
          </a:p>
          <a:p>
            <a:pPr lvl="0"/>
            <a:endParaRPr lang="en-US" sz="1400" dirty="0"/>
          </a:p>
          <a:p>
            <a:endParaRPr lang="en-US" sz="1400" dirty="0"/>
          </a:p>
        </p:txBody>
      </p:sp>
      <p:pic>
        <p:nvPicPr>
          <p:cNvPr id="6" name="Marcador de contenido 5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3B981F91-83C3-B3E3-C13A-9D37564565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487329"/>
            <a:ext cx="6903720" cy="38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6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A7788A-ECBC-96F3-BB6D-1B3D0F5C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Ubicación en el Mercado de Naves Industriales</a:t>
            </a:r>
            <a:endParaRPr lang="en-US" sz="3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720ED5-94CD-D9F5-D3F3-7DA08579B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en-US" sz="1400"/>
              <a:t>Comparativa contra otros desarrollos AAA (precios m² venta/renta en la zona).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1400"/>
              <a:t>Ventajas competitivas: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/>
              <a:t>Conexión directa a </a:t>
            </a:r>
            <a:r>
              <a:rPr lang="en-US" b="1"/>
              <a:t>Puerto de Manzanillo</a:t>
            </a:r>
            <a:r>
              <a:rPr lang="en-US"/>
              <a:t> (2h59).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/>
              <a:t>Acceso rápido al </a:t>
            </a:r>
            <a:r>
              <a:rPr lang="en-US" b="1"/>
              <a:t>Macrolibramiento</a:t>
            </a:r>
            <a:r>
              <a:rPr lang="en-US"/>
              <a:t> y autopistas al Bajío/CDMX.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/>
              <a:t>Cercanía con </a:t>
            </a:r>
            <a:r>
              <a:rPr lang="en-US" b="1"/>
              <a:t>aeropuerto de Guadalajara</a:t>
            </a:r>
            <a:r>
              <a:rPr lang="en-US"/>
              <a:t> evitando vialidades saturadas.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1400"/>
              <a:t>Producto llave en mano: bodegas listas para operar sin necesidad de inversión adicional.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/>
          </a:p>
        </p:txBody>
      </p:sp>
      <p:pic>
        <p:nvPicPr>
          <p:cNvPr id="6" name="Marcador de contenido 5" descr="Mapa&#10;&#10;El contenido generado por IA puede ser incorrecto.">
            <a:extLst>
              <a:ext uri="{FF2B5EF4-FFF2-40B4-BE49-F238E27FC236}">
                <a16:creationId xmlns:a16="http://schemas.microsoft.com/office/drawing/2014/main" id="{D01342A3-7ADF-A359-05E1-6FE817656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625403"/>
            <a:ext cx="6903720" cy="360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5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9A18AF-2023-ED38-5C8B-5D752FC38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Ubicación en el Mercado de Naves Industriales</a:t>
            </a:r>
            <a:b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BB3E4A-F136-4C64-28E9-8D227E71B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000" dirty="0" err="1"/>
              <a:t>Comparativa</a:t>
            </a:r>
            <a:r>
              <a:rPr lang="en-US" sz="1000" dirty="0"/>
              <a:t> contra </a:t>
            </a:r>
            <a:r>
              <a:rPr lang="en-US" sz="1000" dirty="0" err="1"/>
              <a:t>otros</a:t>
            </a:r>
            <a:r>
              <a:rPr lang="en-US" sz="1000" dirty="0"/>
              <a:t> </a:t>
            </a:r>
            <a:r>
              <a:rPr lang="en-US" sz="1000" dirty="0" err="1"/>
              <a:t>desarrollos</a:t>
            </a:r>
            <a:r>
              <a:rPr lang="en-US" sz="1000" dirty="0"/>
              <a:t> AAA (</a:t>
            </a:r>
            <a:r>
              <a:rPr lang="en-US" sz="1000" dirty="0" err="1"/>
              <a:t>precios</a:t>
            </a:r>
            <a:r>
              <a:rPr lang="en-US" sz="1000" dirty="0"/>
              <a:t> m² </a:t>
            </a:r>
            <a:r>
              <a:rPr lang="en-US" sz="1000" dirty="0" err="1"/>
              <a:t>venta</a:t>
            </a:r>
            <a:r>
              <a:rPr lang="en-US" sz="1000" dirty="0"/>
              <a:t>/</a:t>
            </a:r>
            <a:r>
              <a:rPr lang="en-US" sz="1000" dirty="0" err="1"/>
              <a:t>renta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la zona).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000" b="1" dirty="0" err="1"/>
              <a:t>Promedio</a:t>
            </a:r>
            <a:r>
              <a:rPr lang="en-US" sz="1000" b="1" dirty="0"/>
              <a:t> simple (</a:t>
            </a:r>
            <a:r>
              <a:rPr lang="en-US" sz="1000" b="1" dirty="0" err="1"/>
              <a:t>muestras</a:t>
            </a:r>
            <a:r>
              <a:rPr lang="en-US" sz="1000" b="1" dirty="0"/>
              <a:t> </a:t>
            </a:r>
            <a:r>
              <a:rPr lang="en-US" sz="1000" b="1" dirty="0" err="1"/>
              <a:t>anteriores</a:t>
            </a:r>
            <a:r>
              <a:rPr lang="en-US" sz="1000" b="1" dirty="0"/>
              <a:t>): ≈ $22,229 /m².</a:t>
            </a:r>
            <a:r>
              <a:rPr lang="en-US" sz="1000" dirty="0"/>
              <a:t> (</a:t>
            </a:r>
            <a:r>
              <a:rPr lang="en-US" sz="1000" dirty="0" err="1"/>
              <a:t>Cálculo</a:t>
            </a:r>
            <a:r>
              <a:rPr lang="en-US" sz="1000" dirty="0"/>
              <a:t> </a:t>
            </a:r>
            <a:r>
              <a:rPr lang="en-US" sz="1000" dirty="0" err="1"/>
              <a:t>tomado</a:t>
            </a:r>
            <a:r>
              <a:rPr lang="en-US" sz="1000" dirty="0"/>
              <a:t> </a:t>
            </a:r>
            <a:r>
              <a:rPr lang="en-US" sz="1000" dirty="0" err="1"/>
              <a:t>sobre</a:t>
            </a:r>
            <a:r>
              <a:rPr lang="en-US" sz="1000" dirty="0"/>
              <a:t> </a:t>
            </a:r>
            <a:r>
              <a:rPr lang="en-US" sz="1000" dirty="0" err="1"/>
              <a:t>los</a:t>
            </a:r>
            <a:r>
              <a:rPr lang="en-US" sz="1000" dirty="0"/>
              <a:t> </a:t>
            </a:r>
            <a:r>
              <a:rPr lang="en-US" sz="1000" dirty="0" err="1"/>
              <a:t>comparables</a:t>
            </a:r>
            <a:r>
              <a:rPr lang="en-US" sz="1000" dirty="0"/>
              <a:t> </a:t>
            </a:r>
            <a:r>
              <a:rPr lang="en-US" sz="1000" dirty="0" err="1"/>
              <a:t>listados</a:t>
            </a:r>
            <a:r>
              <a:rPr lang="en-US" sz="1000" dirty="0"/>
              <a:t> con </a:t>
            </a:r>
            <a:r>
              <a:rPr lang="en-US" sz="1000" dirty="0" err="1"/>
              <a:t>prioridad</a:t>
            </a:r>
            <a:r>
              <a:rPr lang="en-US" sz="1000" dirty="0"/>
              <a:t> a </a:t>
            </a:r>
            <a:r>
              <a:rPr lang="en-US" sz="1000" dirty="0" err="1"/>
              <a:t>parques</a:t>
            </a:r>
            <a:r>
              <a:rPr lang="en-US" sz="1000" dirty="0"/>
              <a:t> </a:t>
            </a:r>
            <a:r>
              <a:rPr lang="en-US" sz="1000" dirty="0" err="1"/>
              <a:t>clase</a:t>
            </a:r>
            <a:r>
              <a:rPr lang="en-US" sz="1000" dirty="0"/>
              <a:t> A </a:t>
            </a:r>
            <a:r>
              <a:rPr lang="en-US" sz="1000" dirty="0" err="1"/>
              <a:t>nuevos</a:t>
            </a:r>
            <a:r>
              <a:rPr lang="en-US" sz="1000" dirty="0"/>
              <a:t>.) </a:t>
            </a:r>
            <a:r>
              <a:rPr lang="en-US" sz="1000" dirty="0">
                <a:hlinkClick r:id="rId2"/>
              </a:rPr>
              <a:t>Bodegas </a:t>
            </a:r>
            <a:r>
              <a:rPr lang="en-US" sz="1000" dirty="0" err="1">
                <a:hlinkClick r:id="rId2"/>
              </a:rPr>
              <a:t>en</a:t>
            </a:r>
            <a:r>
              <a:rPr lang="en-US" sz="1000" dirty="0">
                <a:hlinkClick r:id="rId2"/>
              </a:rPr>
              <a:t> Venta .</a:t>
            </a:r>
            <a:r>
              <a:rPr lang="en-US" sz="1000" dirty="0" err="1">
                <a:hlinkClick r:id="rId2"/>
              </a:rPr>
              <a:t>mx</a:t>
            </a:r>
            <a:r>
              <a:rPr lang="en-US" sz="1000" dirty="0" err="1">
                <a:hlinkClick r:id="rId3"/>
              </a:rPr>
              <a:t>Bodegas</a:t>
            </a:r>
            <a:r>
              <a:rPr lang="en-US" sz="1000" dirty="0">
                <a:hlinkClick r:id="rId3"/>
              </a:rPr>
              <a:t> y </a:t>
            </a:r>
            <a:r>
              <a:rPr lang="en-US" sz="1000" dirty="0" err="1">
                <a:hlinkClick r:id="rId3"/>
              </a:rPr>
              <a:t>Terrenos</a:t>
            </a:r>
            <a:r>
              <a:rPr lang="en-US" sz="1000" dirty="0">
                <a:hlinkClick r:id="rId3"/>
              </a:rPr>
              <a:t> </a:t>
            </a:r>
            <a:r>
              <a:rPr lang="en-US" sz="1000" dirty="0" err="1">
                <a:hlinkClick r:id="rId3"/>
              </a:rPr>
              <a:t>Industriales</a:t>
            </a:r>
            <a:r>
              <a:rPr lang="en-US" sz="1000" dirty="0" err="1">
                <a:hlinkClick r:id="rId4"/>
              </a:rPr>
              <a:t>Bodegas</a:t>
            </a:r>
            <a:r>
              <a:rPr lang="en-US" sz="1000" dirty="0">
                <a:hlinkClick r:id="rId4"/>
              </a:rPr>
              <a:t> </a:t>
            </a:r>
            <a:r>
              <a:rPr lang="en-US" sz="1000" dirty="0" err="1">
                <a:hlinkClick r:id="rId4"/>
              </a:rPr>
              <a:t>Guadalajara</a:t>
            </a:r>
            <a:r>
              <a:rPr lang="en-US" sz="1000" dirty="0" err="1">
                <a:hlinkClick r:id="rId5"/>
              </a:rPr>
              <a:t>Rawen</a:t>
            </a:r>
            <a:r>
              <a:rPr lang="en-US" sz="1000" dirty="0">
                <a:hlinkClick r:id="rId5"/>
              </a:rPr>
              <a:t> Inmobiliaria</a:t>
            </a:r>
            <a:r>
              <a:rPr lang="en-US" sz="1000" dirty="0">
                <a:hlinkClick r:id="rId6"/>
              </a:rPr>
              <a:t>Inmuebles24</a:t>
            </a:r>
            <a:endParaRPr lang="en-US" sz="1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000" b="1" dirty="0" err="1"/>
              <a:t>Conclusión</a:t>
            </a:r>
            <a:r>
              <a:rPr lang="en-US" sz="1000" b="1" dirty="0"/>
              <a:t> </a:t>
            </a:r>
            <a:r>
              <a:rPr lang="en-US" sz="1000" b="1" dirty="0" err="1"/>
              <a:t>comparativa</a:t>
            </a:r>
            <a:r>
              <a:rPr lang="en-US" sz="1000" b="1" dirty="0"/>
              <a:t> de </a:t>
            </a:r>
            <a:r>
              <a:rPr lang="en-US" sz="1000" b="1" dirty="0" err="1"/>
              <a:t>precio</a:t>
            </a:r>
            <a:r>
              <a:rPr lang="en-US" sz="1000" b="1" dirty="0"/>
              <a:t>:</a:t>
            </a:r>
            <a:endParaRPr lang="en-US" sz="1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000" b="1" dirty="0"/>
              <a:t>CATENA $21,000 /m²</a:t>
            </a:r>
            <a:r>
              <a:rPr lang="en-US" sz="1000" dirty="0"/>
              <a:t> </a:t>
            </a:r>
            <a:r>
              <a:rPr lang="en-US" sz="1000" dirty="0" err="1"/>
              <a:t>está</a:t>
            </a:r>
            <a:r>
              <a:rPr lang="en-US" sz="1000" dirty="0"/>
              <a:t> </a:t>
            </a:r>
            <a:r>
              <a:rPr lang="en-US" sz="1000" b="1" dirty="0" err="1"/>
              <a:t>por</a:t>
            </a:r>
            <a:r>
              <a:rPr lang="en-US" sz="1000" b="1" dirty="0"/>
              <a:t> </a:t>
            </a:r>
            <a:r>
              <a:rPr lang="en-US" sz="1000" b="1" dirty="0" err="1"/>
              <a:t>debajo</a:t>
            </a:r>
            <a:r>
              <a:rPr lang="en-US" sz="1000" dirty="0"/>
              <a:t> del </a:t>
            </a:r>
            <a:r>
              <a:rPr lang="en-US" sz="1000" dirty="0" err="1"/>
              <a:t>promedio</a:t>
            </a:r>
            <a:r>
              <a:rPr lang="en-US" sz="1000" dirty="0"/>
              <a:t> de </a:t>
            </a:r>
            <a:r>
              <a:rPr lang="en-US" sz="1000" dirty="0" err="1"/>
              <a:t>los</a:t>
            </a:r>
            <a:r>
              <a:rPr lang="en-US" sz="1000" dirty="0"/>
              <a:t> </a:t>
            </a:r>
            <a:r>
              <a:rPr lang="en-US" sz="1000" dirty="0" err="1"/>
              <a:t>comparables</a:t>
            </a:r>
            <a:r>
              <a:rPr lang="en-US" sz="1000" dirty="0"/>
              <a:t> </a:t>
            </a:r>
            <a:r>
              <a:rPr lang="en-US" sz="1000" dirty="0" err="1"/>
              <a:t>analizados</a:t>
            </a:r>
            <a:r>
              <a:rPr lang="en-US" sz="1000" dirty="0"/>
              <a:t> (~$22.2k/m²). No </a:t>
            </a:r>
            <a:r>
              <a:rPr lang="en-US" sz="1000" dirty="0" err="1"/>
              <a:t>aparece</a:t>
            </a:r>
            <a:r>
              <a:rPr lang="en-US" sz="1000" dirty="0"/>
              <a:t> “fuera de mercado” </a:t>
            </a:r>
            <a:r>
              <a:rPr lang="en-US" sz="1000" dirty="0" err="1"/>
              <a:t>por</a:t>
            </a:r>
            <a:r>
              <a:rPr lang="en-US" sz="1000" dirty="0"/>
              <a:t> </a:t>
            </a:r>
            <a:r>
              <a:rPr lang="en-US" sz="1000" dirty="0" err="1"/>
              <a:t>precio</a:t>
            </a:r>
            <a:r>
              <a:rPr lang="en-US" sz="1000" dirty="0"/>
              <a:t> — </a:t>
            </a:r>
            <a:r>
              <a:rPr lang="en-US" sz="1000" dirty="0" err="1"/>
              <a:t>más</a:t>
            </a:r>
            <a:r>
              <a:rPr lang="en-US" sz="1000" dirty="0"/>
              <a:t> bien </a:t>
            </a:r>
            <a:r>
              <a:rPr lang="en-US" sz="1000" dirty="0" err="1"/>
              <a:t>competitivo</a:t>
            </a:r>
            <a:r>
              <a:rPr lang="en-US" sz="1000" dirty="0"/>
              <a:t>. Esto </a:t>
            </a:r>
            <a:r>
              <a:rPr lang="en-US" sz="1000" dirty="0" err="1"/>
              <a:t>significa</a:t>
            </a:r>
            <a:r>
              <a:rPr lang="en-US" sz="1000" dirty="0"/>
              <a:t> que </a:t>
            </a:r>
            <a:r>
              <a:rPr lang="en-US" sz="1000" dirty="0" err="1"/>
              <a:t>manteniendo</a:t>
            </a:r>
            <a:r>
              <a:rPr lang="en-US" sz="1000" dirty="0"/>
              <a:t> </a:t>
            </a:r>
            <a:r>
              <a:rPr lang="en-US" sz="1000" dirty="0" err="1"/>
              <a:t>ficha</a:t>
            </a:r>
            <a:r>
              <a:rPr lang="en-US" sz="1000" dirty="0"/>
              <a:t> </a:t>
            </a:r>
            <a:r>
              <a:rPr lang="en-US" sz="1000" dirty="0" err="1"/>
              <a:t>técnica</a:t>
            </a:r>
            <a:r>
              <a:rPr lang="en-US" sz="1000" dirty="0"/>
              <a:t>, </a:t>
            </a:r>
            <a:r>
              <a:rPr lang="en-US" sz="1000" dirty="0" err="1"/>
              <a:t>garantías</a:t>
            </a:r>
            <a:r>
              <a:rPr lang="en-US" sz="1000" dirty="0"/>
              <a:t> y </a:t>
            </a:r>
            <a:r>
              <a:rPr lang="en-US" sz="1000" dirty="0" err="1"/>
              <a:t>estrategia</a:t>
            </a:r>
            <a:r>
              <a:rPr lang="en-US" sz="1000" dirty="0"/>
              <a:t> de </a:t>
            </a:r>
            <a:r>
              <a:rPr lang="en-US" sz="1000" dirty="0" err="1"/>
              <a:t>venta</a:t>
            </a:r>
            <a:r>
              <a:rPr lang="en-US" sz="1000" dirty="0"/>
              <a:t>, </a:t>
            </a:r>
            <a:r>
              <a:rPr lang="en-US" sz="1000" b="1" dirty="0"/>
              <a:t>no es </a:t>
            </a:r>
            <a:r>
              <a:rPr lang="en-US" sz="1000" b="1" dirty="0" err="1"/>
              <a:t>necesario</a:t>
            </a:r>
            <a:r>
              <a:rPr lang="en-US" sz="1000" b="1" dirty="0"/>
              <a:t> </a:t>
            </a:r>
            <a:r>
              <a:rPr lang="en-US" sz="1000" b="1" dirty="0" err="1"/>
              <a:t>bajar</a:t>
            </a:r>
            <a:r>
              <a:rPr lang="en-US" sz="1000" b="1" dirty="0"/>
              <a:t> </a:t>
            </a:r>
            <a:r>
              <a:rPr lang="en-US" sz="1000" b="1" dirty="0" err="1"/>
              <a:t>precio</a:t>
            </a:r>
            <a:r>
              <a:rPr lang="en-US" sz="1000" b="1" dirty="0"/>
              <a:t> </a:t>
            </a:r>
            <a:r>
              <a:rPr lang="en-US" sz="1000" b="1" dirty="0" err="1"/>
              <a:t>agresivamente</a:t>
            </a:r>
            <a:r>
              <a:rPr lang="en-US" sz="1000" dirty="0"/>
              <a:t>; </a:t>
            </a:r>
            <a:r>
              <a:rPr lang="en-US" sz="1000" dirty="0" err="1"/>
              <a:t>sí</a:t>
            </a:r>
            <a:r>
              <a:rPr lang="en-US" sz="1000" dirty="0"/>
              <a:t> es </a:t>
            </a:r>
            <a:r>
              <a:rPr lang="en-US" sz="1000" dirty="0" err="1"/>
              <a:t>recomendable</a:t>
            </a:r>
            <a:r>
              <a:rPr lang="en-US" sz="1000" dirty="0"/>
              <a:t> usar </a:t>
            </a:r>
            <a:r>
              <a:rPr lang="en-US" sz="1000" dirty="0" err="1"/>
              <a:t>incentivos</a:t>
            </a:r>
            <a:r>
              <a:rPr lang="en-US" sz="1000" dirty="0"/>
              <a:t> </a:t>
            </a:r>
            <a:r>
              <a:rPr lang="en-US" sz="1000" dirty="0" err="1"/>
              <a:t>comerciales</a:t>
            </a:r>
            <a:r>
              <a:rPr lang="en-US" sz="1000" dirty="0"/>
              <a:t> </a:t>
            </a:r>
            <a:r>
              <a:rPr lang="en-US" sz="1000" dirty="0" err="1"/>
              <a:t>puntuales</a:t>
            </a:r>
            <a:r>
              <a:rPr lang="en-US" sz="1000" dirty="0"/>
              <a:t> (timing/</a:t>
            </a:r>
            <a:r>
              <a:rPr lang="en-US" sz="1000" dirty="0" err="1"/>
              <a:t>financiamiento</a:t>
            </a:r>
            <a:r>
              <a:rPr lang="en-US" sz="1000" dirty="0"/>
              <a:t>/</a:t>
            </a:r>
            <a:r>
              <a:rPr lang="en-US" sz="1000" dirty="0" err="1"/>
              <a:t>incentivos</a:t>
            </a:r>
            <a:r>
              <a:rPr lang="en-US" sz="1000" dirty="0"/>
              <a:t> </a:t>
            </a:r>
            <a:r>
              <a:rPr lang="en-US" sz="1000" dirty="0" err="1"/>
              <a:t>por</a:t>
            </a:r>
            <a:r>
              <a:rPr lang="en-US" sz="1000" dirty="0"/>
              <a:t> </a:t>
            </a:r>
            <a:r>
              <a:rPr lang="en-US" sz="1000" dirty="0" err="1"/>
              <a:t>cierre</a:t>
            </a:r>
            <a:r>
              <a:rPr lang="en-US" sz="1000" dirty="0"/>
              <a:t> </a:t>
            </a:r>
            <a:r>
              <a:rPr lang="en-US" sz="1000" dirty="0" err="1"/>
              <a:t>rápido</a:t>
            </a:r>
            <a:r>
              <a:rPr lang="en-US" sz="1000" dirty="0"/>
              <a:t>).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graphicFrame>
        <p:nvGraphicFramePr>
          <p:cNvPr id="8" name="Marcador de contenido 6">
            <a:extLst>
              <a:ext uri="{FF2B5EF4-FFF2-40B4-BE49-F238E27FC236}">
                <a16:creationId xmlns:a16="http://schemas.microsoft.com/office/drawing/2014/main" id="{864CBB9C-82AA-2D62-FF88-D2A641936E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003766"/>
              </p:ext>
            </p:extLst>
          </p:nvPr>
        </p:nvGraphicFramePr>
        <p:xfrm>
          <a:off x="4654296" y="1287525"/>
          <a:ext cx="6903723" cy="428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204">
                  <a:extLst>
                    <a:ext uri="{9D8B030D-6E8A-4147-A177-3AD203B41FA5}">
                      <a16:colId xmlns:a16="http://schemas.microsoft.com/office/drawing/2014/main" val="2530377911"/>
                    </a:ext>
                  </a:extLst>
                </a:gridCol>
                <a:gridCol w="778764">
                  <a:extLst>
                    <a:ext uri="{9D8B030D-6E8A-4147-A177-3AD203B41FA5}">
                      <a16:colId xmlns:a16="http://schemas.microsoft.com/office/drawing/2014/main" val="232566192"/>
                    </a:ext>
                  </a:extLst>
                </a:gridCol>
                <a:gridCol w="1422236">
                  <a:extLst>
                    <a:ext uri="{9D8B030D-6E8A-4147-A177-3AD203B41FA5}">
                      <a16:colId xmlns:a16="http://schemas.microsoft.com/office/drawing/2014/main" val="3296457943"/>
                    </a:ext>
                  </a:extLst>
                </a:gridCol>
                <a:gridCol w="1545305">
                  <a:extLst>
                    <a:ext uri="{9D8B030D-6E8A-4147-A177-3AD203B41FA5}">
                      <a16:colId xmlns:a16="http://schemas.microsoft.com/office/drawing/2014/main" val="1618115482"/>
                    </a:ext>
                  </a:extLst>
                </a:gridCol>
                <a:gridCol w="1742214">
                  <a:extLst>
                    <a:ext uri="{9D8B030D-6E8A-4147-A177-3AD203B41FA5}">
                      <a16:colId xmlns:a16="http://schemas.microsoft.com/office/drawing/2014/main" val="3354302911"/>
                    </a:ext>
                  </a:extLst>
                </a:gridCol>
              </a:tblGrid>
              <a:tr h="5112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Comparable (parque)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Sup. (m²)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Precio (MXN)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$/m² construido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Fuente</a:t>
                      </a:r>
                    </a:p>
                  </a:txBody>
                  <a:tcPr marL="65711" marR="65711" marT="32856" marB="32856" anchor="ctr"/>
                </a:tc>
                <a:extLst>
                  <a:ext uri="{0D108BD9-81ED-4DB2-BD59-A6C34878D82A}">
                    <a16:rowId xmlns:a16="http://schemas.microsoft.com/office/drawing/2014/main" val="1094198718"/>
                  </a:ext>
                </a:extLst>
              </a:tr>
              <a:tr h="9163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Avant Industrial Park — nave (ej.)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817 m²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$20,913,834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 b="1"/>
                        <a:t>$25,598 /m²</a:t>
                      </a:r>
                      <a:r>
                        <a:rPr lang="es-MX" sz="1300"/>
                        <a:t>.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listado Avant (parque clase A, entregas recientes). </a:t>
                      </a:r>
                      <a:r>
                        <a:rPr lang="es-MX" sz="1300">
                          <a:hlinkClick r:id="rId2"/>
                        </a:rPr>
                        <a:t>Bodegas en Venta .mx</a:t>
                      </a:r>
                      <a:endParaRPr lang="es-MX" sz="1300"/>
                    </a:p>
                  </a:txBody>
                  <a:tcPr marL="65711" marR="65711" marT="32856" marB="32856" anchor="ctr"/>
                </a:tc>
                <a:extLst>
                  <a:ext uri="{0D108BD9-81ED-4DB2-BD59-A6C34878D82A}">
                    <a16:rowId xmlns:a16="http://schemas.microsoft.com/office/drawing/2014/main" val="3628299133"/>
                  </a:ext>
                </a:extLst>
              </a:tr>
              <a:tr h="7138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Avant / Clasco (otro listing)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816 m²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$19,091,105.50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 b="1"/>
                        <a:t>$23,396 /m²</a:t>
                      </a:r>
                      <a:r>
                        <a:rPr lang="es-MX" sz="1300"/>
                        <a:t>.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listing con ficha técnica. </a:t>
                      </a:r>
                      <a:r>
                        <a:rPr lang="es-MX" sz="1300">
                          <a:hlinkClick r:id="rId3"/>
                        </a:rPr>
                        <a:t>Bodegas y Terrenos Industriales</a:t>
                      </a:r>
                      <a:endParaRPr lang="es-MX" sz="1300"/>
                    </a:p>
                  </a:txBody>
                  <a:tcPr marL="65711" marR="65711" marT="32856" marB="32856" anchor="ctr"/>
                </a:tc>
                <a:extLst>
                  <a:ext uri="{0D108BD9-81ED-4DB2-BD59-A6C34878D82A}">
                    <a16:rowId xmlns:a16="http://schemas.microsoft.com/office/drawing/2014/main" val="2535981784"/>
                  </a:ext>
                </a:extLst>
              </a:tr>
              <a:tr h="9163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Parque Montenegro (entregado 2023)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522 m²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$10,700,000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 b="1"/>
                        <a:t>$20,498 /m²</a:t>
                      </a:r>
                      <a:r>
                        <a:rPr lang="es-MX" sz="1300"/>
                        <a:t> (año construcción 2023). </a:t>
                      </a:r>
                      <a:r>
                        <a:rPr lang="es-MX" sz="1300">
                          <a:hlinkClick r:id="rId4"/>
                        </a:rPr>
                        <a:t>Bodegas Guadalajara</a:t>
                      </a:r>
                      <a:endParaRPr lang="es-MX" sz="1300"/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MX" sz="1300"/>
                    </a:p>
                  </a:txBody>
                  <a:tcPr marL="65711" marR="65711" marT="32856" marB="32856" anchor="ctr"/>
                </a:tc>
                <a:extLst>
                  <a:ext uri="{0D108BD9-81ED-4DB2-BD59-A6C34878D82A}">
                    <a16:rowId xmlns:a16="http://schemas.microsoft.com/office/drawing/2014/main" val="3359042103"/>
                  </a:ext>
                </a:extLst>
              </a:tr>
              <a:tr h="5112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Listing (Rawen / Avant)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797 m²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$18,000,000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 b="1"/>
                        <a:t>$22,585 /m²</a:t>
                      </a:r>
                      <a:r>
                        <a:rPr lang="es-MX" sz="1300"/>
                        <a:t>.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300"/>
                        <a:t>listing parque Avant. </a:t>
                      </a:r>
                      <a:r>
                        <a:rPr lang="fr-FR" sz="1300">
                          <a:hlinkClick r:id="rId5"/>
                        </a:rPr>
                        <a:t>Rawen Inmobiliaria</a:t>
                      </a:r>
                      <a:endParaRPr lang="fr-FR" sz="1300"/>
                    </a:p>
                  </a:txBody>
                  <a:tcPr marL="65711" marR="65711" marT="32856" marB="32856" anchor="ctr"/>
                </a:tc>
                <a:extLst>
                  <a:ext uri="{0D108BD9-81ED-4DB2-BD59-A6C34878D82A}">
                    <a16:rowId xmlns:a16="http://schemas.microsoft.com/office/drawing/2014/main" val="4083109409"/>
                  </a:ext>
                </a:extLst>
              </a:tr>
              <a:tr h="7138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EcoPark Sur (listing)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1,110 m²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$21,166,007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 b="1"/>
                        <a:t>$19,068 /m²</a:t>
                      </a:r>
                      <a:r>
                        <a:rPr lang="es-MX" sz="1300"/>
                        <a:t>.</a:t>
                      </a:r>
                    </a:p>
                  </a:txBody>
                  <a:tcPr marL="65711" marR="65711" marT="32856" marB="328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300"/>
                        <a:t>listing Ecopark Sur / Inmuebles24. </a:t>
                      </a:r>
                      <a:r>
                        <a:rPr lang="es-MX" sz="1300">
                          <a:hlinkClick r:id="rId6"/>
                        </a:rPr>
                        <a:t>Inmuebles24</a:t>
                      </a:r>
                      <a:endParaRPr lang="es-MX" sz="1300"/>
                    </a:p>
                  </a:txBody>
                  <a:tcPr marL="65711" marR="65711" marT="32856" marB="32856" anchor="ctr"/>
                </a:tc>
                <a:extLst>
                  <a:ext uri="{0D108BD9-81ED-4DB2-BD59-A6C34878D82A}">
                    <a16:rowId xmlns:a16="http://schemas.microsoft.com/office/drawing/2014/main" val="2196330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6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F8B7CD-8BD0-94C5-11B0-4E848A52B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MX" sz="4000" b="1">
                <a:solidFill>
                  <a:srgbClr val="FFFFFF"/>
                </a:solidFill>
              </a:rPr>
              <a:t>Estrategia de Venta del Bloque Completo</a:t>
            </a:r>
            <a:endParaRPr lang="es-MX" sz="4000">
              <a:solidFill>
                <a:srgbClr val="FFFFFF"/>
              </a:solidFill>
            </a:endParaRPr>
          </a:p>
        </p:txBody>
      </p:sp>
      <p:graphicFrame>
        <p:nvGraphicFramePr>
          <p:cNvPr id="8" name="Marcador de contenido 2">
            <a:extLst>
              <a:ext uri="{FF2B5EF4-FFF2-40B4-BE49-F238E27FC236}">
                <a16:creationId xmlns:a16="http://schemas.microsoft.com/office/drawing/2014/main" id="{3990524F-4FFF-A44D-1F80-B444A52BFF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15097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130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475B32-4C75-2C50-BE94-B712FC8E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MX" sz="5400" b="1"/>
              <a:t>Open House Estratégico</a:t>
            </a:r>
            <a:endParaRPr lang="es-MX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31004A-A454-EC28-8827-C4A4D8856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lvl="0"/>
            <a:r>
              <a:rPr lang="es-MX" sz="1700" b="1" dirty="0"/>
              <a:t>Objetivo</a:t>
            </a:r>
            <a:r>
              <a:rPr lang="es-MX" sz="1700" dirty="0"/>
              <a:t>: presentar CATENA a </a:t>
            </a:r>
            <a:r>
              <a:rPr lang="es-MX" sz="1700" dirty="0" err="1"/>
              <a:t>brokers</a:t>
            </a:r>
            <a:r>
              <a:rPr lang="es-MX" sz="1700" dirty="0"/>
              <a:t> líderes y directores de expansión de empresas target.</a:t>
            </a:r>
          </a:p>
          <a:p>
            <a:pPr lvl="0"/>
            <a:r>
              <a:rPr lang="es-MX" sz="1700" b="1" dirty="0"/>
              <a:t>Duración</a:t>
            </a:r>
            <a:r>
              <a:rPr lang="es-MX" sz="1700" dirty="0"/>
              <a:t>: 3 horas.</a:t>
            </a:r>
          </a:p>
          <a:p>
            <a:pPr lvl="0"/>
            <a:r>
              <a:rPr lang="es-MX" sz="1700" b="1" dirty="0"/>
              <a:t>Agenda</a:t>
            </a:r>
            <a:r>
              <a:rPr lang="es-MX" sz="1700" dirty="0"/>
              <a:t>:</a:t>
            </a:r>
          </a:p>
          <a:p>
            <a:pPr lvl="1"/>
            <a:r>
              <a:rPr lang="es-MX" sz="1700" dirty="0"/>
              <a:t>Bienvenida – 15 min (con </a:t>
            </a:r>
            <a:r>
              <a:rPr lang="es-MX" sz="1700" dirty="0" err="1"/>
              <a:t>coffee</a:t>
            </a:r>
            <a:r>
              <a:rPr lang="es-MX" sz="1700" dirty="0"/>
              <a:t> </a:t>
            </a:r>
            <a:r>
              <a:rPr lang="es-MX" sz="1700" dirty="0" err="1"/>
              <a:t>station</a:t>
            </a:r>
            <a:r>
              <a:rPr lang="es-MX" sz="1700" dirty="0"/>
              <a:t>).</a:t>
            </a:r>
          </a:p>
          <a:p>
            <a:pPr lvl="1"/>
            <a:r>
              <a:rPr lang="es-MX" sz="1700" dirty="0"/>
              <a:t>Recorrido guiado por bodegas – 45 min.</a:t>
            </a:r>
          </a:p>
          <a:p>
            <a:pPr lvl="1"/>
            <a:r>
              <a:rPr lang="es-MX" sz="1700" dirty="0"/>
              <a:t>Presentación comercial del parque – 30 min.</a:t>
            </a:r>
          </a:p>
          <a:p>
            <a:pPr lvl="1"/>
            <a:r>
              <a:rPr lang="es-MX" sz="1700" dirty="0" err="1"/>
              <a:t>Networking</a:t>
            </a:r>
            <a:r>
              <a:rPr lang="es-MX" sz="1700" dirty="0"/>
              <a:t> &amp; coctel ligero – 1 h.</a:t>
            </a:r>
          </a:p>
          <a:p>
            <a:pPr lvl="1"/>
            <a:r>
              <a:rPr lang="es-MX" sz="1700" dirty="0"/>
              <a:t>Cierre con presencia de un socio – 15 min.</a:t>
            </a:r>
          </a:p>
          <a:p>
            <a:pPr lvl="0"/>
            <a:r>
              <a:rPr lang="es-MX" sz="1700" b="1" dirty="0"/>
              <a:t>Meta</a:t>
            </a:r>
            <a:r>
              <a:rPr lang="es-MX" sz="1700" dirty="0"/>
              <a:t>: al menos 50 asistentes entre </a:t>
            </a:r>
            <a:r>
              <a:rPr lang="es-MX" sz="1700" dirty="0" err="1"/>
              <a:t>brokers</a:t>
            </a:r>
            <a:r>
              <a:rPr lang="es-MX" sz="1700" dirty="0"/>
              <a:t> y clientes finales.</a:t>
            </a:r>
          </a:p>
          <a:p>
            <a:pPr lvl="0"/>
            <a:r>
              <a:rPr lang="es-MX" sz="1700" b="1" dirty="0"/>
              <a:t>Menú sugerido</a:t>
            </a:r>
            <a:r>
              <a:rPr lang="es-MX" sz="1700" dirty="0"/>
              <a:t>:</a:t>
            </a:r>
          </a:p>
          <a:p>
            <a:pPr lvl="1"/>
            <a:r>
              <a:rPr lang="es-MX" sz="1700" dirty="0" err="1"/>
              <a:t>Coffee</a:t>
            </a:r>
            <a:r>
              <a:rPr lang="es-MX" sz="1700" dirty="0"/>
              <a:t> break de bienvenida (café, té, panadería).</a:t>
            </a:r>
          </a:p>
          <a:p>
            <a:pPr lvl="1"/>
            <a:r>
              <a:rPr lang="es-MX" sz="1700" dirty="0" err="1"/>
              <a:t>Finger</a:t>
            </a:r>
            <a:r>
              <a:rPr lang="es-MX" sz="1700" dirty="0"/>
              <a:t> </a:t>
            </a:r>
            <a:r>
              <a:rPr lang="es-MX" sz="1700" dirty="0" err="1"/>
              <a:t>food</a:t>
            </a:r>
            <a:r>
              <a:rPr lang="es-MX" sz="1700" dirty="0"/>
              <a:t>/canapés fríos y calientes en </a:t>
            </a:r>
            <a:r>
              <a:rPr lang="es-MX" sz="1700" dirty="0" err="1"/>
              <a:t>networking</a:t>
            </a:r>
            <a:r>
              <a:rPr lang="es-MX" sz="1700" dirty="0"/>
              <a:t>.</a:t>
            </a:r>
          </a:p>
          <a:p>
            <a:pPr lvl="1"/>
            <a:r>
              <a:rPr lang="es-MX" sz="1700" dirty="0"/>
              <a:t>Bebidas sin alcohol + vino tinto/blanco ligero.</a:t>
            </a:r>
          </a:p>
          <a:p>
            <a:endParaRPr lang="es-MX" sz="1700" dirty="0"/>
          </a:p>
        </p:txBody>
      </p:sp>
    </p:spTree>
    <p:extLst>
      <p:ext uri="{BB962C8B-B14F-4D97-AF65-F5344CB8AC3E}">
        <p14:creationId xmlns:p14="http://schemas.microsoft.com/office/powerpoint/2010/main" val="361024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596EB9-5DFA-31FD-2DE0-C4B4BB517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Tiempo Estimado de Venta</a:t>
            </a:r>
            <a:endParaRPr lang="en-US" sz="4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D201D5-1325-7148-71E3-B28A20A30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000"/>
              <a:t>Estrategia con </a:t>
            </a:r>
            <a:r>
              <a:rPr lang="en-US" sz="2000" b="1"/>
              <a:t>Open House + difusión digital segmentada + contacto directo con fondos</a:t>
            </a:r>
            <a:r>
              <a:rPr lang="en-US" sz="2000"/>
              <a:t>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000"/>
              <a:t>Venta esperada: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b="1"/>
              <a:t>3–6 meses</a:t>
            </a:r>
            <a:r>
              <a:rPr lang="en-US" sz="2000"/>
              <a:t> para colocación individual de bodegas.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b="1"/>
              <a:t>6–9 meses</a:t>
            </a:r>
            <a:r>
              <a:rPr lang="en-US" sz="2000"/>
              <a:t> para lograr colocación del bloque completo.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000" i="1"/>
              <a:t>Claves</a:t>
            </a:r>
            <a:r>
              <a:rPr lang="en-US" sz="2000"/>
              <a:t>: mantener presión comercial, generar FOMO (escasez) y destacar ROI competitivo.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6" name="Marcador de contenido 5" descr="Un edificio de fondo&#10;&#10;El contenido generado por IA puede ser incorrecto.">
            <a:extLst>
              <a:ext uri="{FF2B5EF4-FFF2-40B4-BE49-F238E27FC236}">
                <a16:creationId xmlns:a16="http://schemas.microsoft.com/office/drawing/2014/main" id="{AE71136F-0FAC-6821-A963-90040A6CC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381887"/>
            <a:ext cx="5458968" cy="40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48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1523</Words>
  <Application>Microsoft Office PowerPoint</Application>
  <PresentationFormat>Panorámica</PresentationFormat>
  <Paragraphs>197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Cambria</vt:lpstr>
      <vt:lpstr>Tema de Office</vt:lpstr>
      <vt:lpstr>CATENA INDUSTRIAL PARK</vt:lpstr>
      <vt:lpstr>Resumen Ejecutivo </vt:lpstr>
      <vt:lpstr>Resumen Ejecutivo </vt:lpstr>
      <vt:lpstr>Mercado Meta</vt:lpstr>
      <vt:lpstr>Ubicación en el Mercado de Naves Industriales</vt:lpstr>
      <vt:lpstr>Ubicación en el Mercado de Naves Industriales </vt:lpstr>
      <vt:lpstr>Estrategia de Venta del Bloque Completo</vt:lpstr>
      <vt:lpstr>Open House Estratégico</vt:lpstr>
      <vt:lpstr>Tiempo Estimado de Venta</vt:lpstr>
      <vt:lpstr>Conclusión</vt:lpstr>
      <vt:lpstr>Ubicación y Conectividad</vt:lpstr>
      <vt:lpstr>Ubicación y Conectividad</vt:lpstr>
      <vt:lpstr>Ubicación y Conectividad</vt:lpstr>
      <vt:lpstr>CARACTERISTICAS TECNICAS</vt:lpstr>
      <vt:lpstr>CARACTERISTICAS TECNICAS</vt:lpstr>
      <vt:lpstr>Inventario de Bodegas </vt:lpstr>
      <vt:lpstr>Comparables (ventas recientes / listados — parque industrial, edad ≤ ~5 años cuando se reporta)</vt:lpstr>
      <vt:lpstr>Cluster Industrial Cercano En un radio menor a 5 km se encuentran empresas y parques como</vt:lpstr>
      <vt:lpstr>Cluster Industrial Cercano En un radio menor a 5 km se encuentran empresas y parques como</vt:lpstr>
      <vt:lpstr>Tabla de Sensibilidad de Rentas</vt:lpstr>
      <vt:lpstr>Tabla de Sensibilidad de Rentas</vt:lpstr>
      <vt:lpstr>Beneficios Competitivos </vt:lpstr>
      <vt:lpstr>Datos de Contacto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Benjamin Padilla Godinez</dc:creator>
  <cp:lastModifiedBy>Luis Benjamin Padilla Godinez</cp:lastModifiedBy>
  <cp:revision>1</cp:revision>
  <dcterms:created xsi:type="dcterms:W3CDTF">2025-09-09T00:57:08Z</dcterms:created>
  <dcterms:modified xsi:type="dcterms:W3CDTF">2025-10-02T23:43:07Z</dcterms:modified>
</cp:coreProperties>
</file>