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2" r:id="rId3"/>
    <p:sldId id="257" r:id="rId4"/>
    <p:sldId id="260" r:id="rId5"/>
    <p:sldId id="261" r:id="rId6"/>
    <p:sldId id="263" r:id="rId7"/>
    <p:sldId id="259" r:id="rId8"/>
    <p:sldId id="266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49"/>
  </p:normalViewPr>
  <p:slideViewPr>
    <p:cSldViewPr snapToObjects="1">
      <p:cViewPr varScale="1">
        <p:scale>
          <a:sx n="92" d="100"/>
          <a:sy n="92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E7FF6-5820-1041-A749-6D1C047D0246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EEBADB-1CC0-3B46-8DAF-9098C8049B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53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4-10T03:43:48.598"/>
    </inkml:context>
    <inkml:brush xml:id="br0">
      <inkml:brushProperty name="width" value="0.26458" units="cm"/>
      <inkml:brushProperty name="height" value="0.52917" units="cm"/>
      <inkml:brushProperty name="color" value="#82827D"/>
      <inkml:brushProperty name="tip" value="rectangle"/>
      <inkml:brushProperty name="rasterOp" value="maskPen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4-10T03:44:23.745"/>
    </inkml:context>
    <inkml:brush xml:id="br0">
      <inkml:brushProperty name="width" value="0.26458" units="cm"/>
      <inkml:brushProperty name="height" value="0.52917" units="cm"/>
      <inkml:brushProperty name="tip" value="rectangle"/>
      <inkml:brushProperty name="rasterOp" value="maskPen"/>
    </inkml:brush>
  </inkml:definitions>
  <inkml:trace contextRef="#ctx0" brushRef="#br0">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CB5FF-9297-484D-BB01-B9DC1DB2DAE4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53A7D-CDCD-B04B-AAAF-F56CE4F604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32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830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9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640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876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145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58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797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751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371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105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970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6/19/2019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55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customXml" Target="../ink/ink2.xml"/><Relationship Id="rId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9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4000">
              <a:schemeClr val="accent4">
                <a:lumMod val="60000"/>
                <a:lumOff val="40000"/>
              </a:schemeClr>
            </a:gs>
            <a:gs pos="87000">
              <a:schemeClr val="accent4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572897"/>
              </p:ext>
            </p:extLst>
          </p:nvPr>
        </p:nvGraphicFramePr>
        <p:xfrm>
          <a:off x="0" y="0"/>
          <a:ext cx="12192000" cy="6883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720860">
                <a:tc>
                  <a:txBody>
                    <a:bodyPr/>
                    <a:lstStyle/>
                    <a:p>
                      <a:pPr algn="ctr"/>
                      <a:r>
                        <a:rPr lang="en-US" sz="8800" b="1" dirty="0" err="1" smtClean="0"/>
                        <a:t>Indivisos</a:t>
                      </a:r>
                      <a:endParaRPr lang="en-US" sz="8800" b="1" dirty="0" smtClean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 smtClean="0"/>
                    </a:p>
                    <a:p>
                      <a:pPr algn="ctr"/>
                      <a:r>
                        <a:rPr lang="en-US" sz="4000" b="1" dirty="0" err="1" smtClean="0"/>
                        <a:t>Medida</a:t>
                      </a:r>
                      <a:r>
                        <a:rPr lang="en-US" sz="4000" b="1" dirty="0" smtClean="0"/>
                        <a:t>:</a:t>
                      </a:r>
                      <a:r>
                        <a:rPr lang="en-US" sz="4000" b="1" baseline="0" dirty="0" smtClean="0"/>
                        <a:t> m2</a:t>
                      </a:r>
                      <a:endParaRPr lang="en-US" sz="40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20860">
                <a:tc>
                  <a:txBody>
                    <a:bodyPr/>
                    <a:lstStyle/>
                    <a:p>
                      <a:r>
                        <a:rPr lang="es-MX" sz="5400" b="1" cap="none" spc="0" dirty="0" smtClean="0">
                          <a:ln/>
                          <a:solidFill>
                            <a:schemeClr val="bg1"/>
                          </a:solidFill>
                          <a:effectLst/>
                        </a:rPr>
                        <a:t>Vialidad</a:t>
                      </a:r>
                      <a:endParaRPr lang="en-US" sz="5400" b="1" cap="none" spc="0" dirty="0">
                        <a:ln/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5400" b="1" dirty="0" smtClean="0">
                          <a:solidFill>
                            <a:schemeClr val="bg1"/>
                          </a:solidFill>
                        </a:rPr>
                        <a:t>79,23</a:t>
                      </a:r>
                      <a:endParaRPr lang="en-US" sz="5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20860">
                <a:tc>
                  <a:txBody>
                    <a:bodyPr/>
                    <a:lstStyle/>
                    <a:p>
                      <a:r>
                        <a:rPr lang="es-MX" sz="5400" b="1" cap="none" spc="0" dirty="0" smtClean="0">
                          <a:ln/>
                          <a:solidFill>
                            <a:schemeClr val="bg1"/>
                          </a:solidFill>
                          <a:effectLst/>
                        </a:rPr>
                        <a:t>Área de Uso Común </a:t>
                      </a:r>
                      <a:endParaRPr lang="en-US" sz="5400" b="1" cap="none" spc="0" dirty="0">
                        <a:ln/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5400" b="1" dirty="0" smtClean="0">
                          <a:solidFill>
                            <a:schemeClr val="bg1"/>
                          </a:solidFill>
                        </a:rPr>
                        <a:t>62,03</a:t>
                      </a:r>
                      <a:endParaRPr lang="en-US" sz="5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20860">
                <a:tc>
                  <a:txBody>
                    <a:bodyPr/>
                    <a:lstStyle/>
                    <a:p>
                      <a:r>
                        <a:rPr lang="es-MX" sz="5400" b="1" cap="none" spc="0" dirty="0" smtClean="0">
                          <a:ln/>
                          <a:solidFill>
                            <a:schemeClr val="bg1"/>
                          </a:solidFill>
                          <a:effectLst/>
                        </a:rPr>
                        <a:t>Andador</a:t>
                      </a:r>
                      <a:endParaRPr lang="en-US" sz="5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5400" b="1" dirty="0" smtClean="0">
                          <a:solidFill>
                            <a:schemeClr val="bg1"/>
                          </a:solidFill>
                        </a:rPr>
                        <a:t>136,66</a:t>
                      </a:r>
                      <a:endParaRPr lang="en-US" sz="5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913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3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6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7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3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5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1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9606144" y="-855322"/>
              <a:ext cx="360" cy="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58624" y="-950362"/>
                <a:ext cx="95400" cy="19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/>
              <p14:cNvContentPartPr/>
              <p14:nvPr/>
            </p14:nvContentPartPr>
            <p14:xfrm>
              <a:off x="11482464" y="-1445002"/>
              <a:ext cx="360" cy="3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434944" y="-1540042"/>
                <a:ext cx="95400" cy="19044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Oval 21"/>
          <p:cNvSpPr/>
          <p:nvPr/>
        </p:nvSpPr>
        <p:spPr>
          <a:xfrm>
            <a:off x="1214429" y="2352720"/>
            <a:ext cx="3073800" cy="3073800"/>
          </a:xfrm>
          <a:prstGeom prst="ellipse">
            <a:avLst/>
          </a:prstGeom>
          <a:solidFill>
            <a:schemeClr val="bg1">
              <a:lumMod val="50000"/>
              <a:alpha val="33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600" dirty="0" smtClean="0">
                <a:solidFill>
                  <a:prstClr val="white"/>
                </a:solidFill>
              </a:rPr>
              <a:t>Casa 03</a:t>
            </a:r>
            <a:endParaRPr lang="en-US" sz="4600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128824" y="2352720"/>
            <a:ext cx="3073800" cy="3073800"/>
          </a:xfrm>
          <a:prstGeom prst="ellipse">
            <a:avLst/>
          </a:prstGeom>
          <a:solidFill>
            <a:schemeClr val="bg1">
              <a:lumMod val="50000"/>
              <a:alpha val="34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600" dirty="0" smtClean="0">
                <a:solidFill>
                  <a:prstClr val="white"/>
                </a:solidFill>
              </a:rPr>
              <a:t>Casa 02</a:t>
            </a:r>
            <a:endParaRPr lang="en-US" sz="4600" dirty="0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8408664" y="2352720"/>
            <a:ext cx="3073800" cy="3073800"/>
          </a:xfrm>
          <a:prstGeom prst="ellipse">
            <a:avLst/>
          </a:prstGeom>
          <a:solidFill>
            <a:schemeClr val="bg1">
              <a:lumMod val="50000"/>
              <a:alpha val="33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600" dirty="0" smtClean="0">
                <a:solidFill>
                  <a:prstClr val="white"/>
                </a:solidFill>
              </a:rPr>
              <a:t>Casa 01</a:t>
            </a:r>
            <a:endParaRPr lang="en-US" sz="4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81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105149"/>
              </p:ext>
            </p:extLst>
          </p:nvPr>
        </p:nvGraphicFramePr>
        <p:xfrm>
          <a:off x="0" y="0"/>
          <a:ext cx="12192000" cy="6858003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57561"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/>
                        <a:t>Medida: m2</a:t>
                      </a:r>
                      <a:endParaRPr lang="en-US" sz="2400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/>
                        <a:t>Casa 01</a:t>
                      </a:r>
                      <a:endParaRPr lang="en-US" sz="2400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/>
                        <a:t>Casa 02</a:t>
                      </a:r>
                      <a:endParaRPr lang="en-US" sz="2400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/>
                        <a:t>Casa 03</a:t>
                      </a:r>
                      <a:endParaRPr lang="en-US" sz="2400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4220">
                <a:tc>
                  <a:txBody>
                    <a:bodyPr/>
                    <a:lstStyle/>
                    <a:p>
                      <a:pPr algn="ctr"/>
                      <a:r>
                        <a:rPr lang="es-MX" sz="2400" b="1" cap="none" spc="0" dirty="0" smtClean="0">
                          <a:ln/>
                          <a:solidFill>
                            <a:schemeClr val="bg1"/>
                          </a:solidFill>
                          <a:effectLst/>
                        </a:rPr>
                        <a:t>Privativo</a:t>
                      </a:r>
                      <a:r>
                        <a:rPr lang="es-MX" sz="2400" b="1" cap="none" spc="0" baseline="0" dirty="0" smtClean="0">
                          <a:ln/>
                          <a:solidFill>
                            <a:schemeClr val="bg1"/>
                          </a:solidFill>
                          <a:effectLst/>
                        </a:rPr>
                        <a:t> Terreno</a:t>
                      </a:r>
                      <a:endParaRPr lang="en-US" sz="2400" b="1" cap="none" spc="0" dirty="0">
                        <a:ln/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bg1"/>
                          </a:solidFill>
                        </a:rPr>
                        <a:t>200,56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bg1"/>
                          </a:solidFill>
                        </a:rPr>
                        <a:t>186,47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bg1"/>
                          </a:solidFill>
                        </a:rPr>
                        <a:t>180,05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3927">
                <a:tc>
                  <a:txBody>
                    <a:bodyPr/>
                    <a:lstStyle/>
                    <a:p>
                      <a:pPr algn="ctr"/>
                      <a:r>
                        <a:rPr lang="es-MX" sz="2400" b="1" cap="none" spc="0" dirty="0" smtClean="0">
                          <a:ln/>
                          <a:solidFill>
                            <a:schemeClr val="bg1"/>
                          </a:solidFill>
                          <a:effectLst/>
                        </a:rPr>
                        <a:t>Privativo</a:t>
                      </a:r>
                      <a:r>
                        <a:rPr lang="es-MX" sz="2400" b="1" cap="none" spc="0" baseline="0" dirty="0" smtClean="0">
                          <a:ln/>
                          <a:solidFill>
                            <a:schemeClr val="bg1"/>
                          </a:solidFill>
                          <a:effectLst/>
                        </a:rPr>
                        <a:t> Garaje </a:t>
                      </a:r>
                      <a:endParaRPr lang="en-US" sz="2400" b="1" cap="none" spc="0" dirty="0">
                        <a:ln/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bg1"/>
                          </a:solidFill>
                        </a:rPr>
                        <a:t>12,5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bg1"/>
                          </a:solidFill>
                        </a:rPr>
                        <a:t>12,5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bg1"/>
                          </a:solidFill>
                        </a:rPr>
                        <a:t>12,5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3927">
                <a:tc>
                  <a:txBody>
                    <a:bodyPr/>
                    <a:lstStyle/>
                    <a:p>
                      <a:pPr algn="ctr"/>
                      <a:r>
                        <a:rPr lang="es-MX" sz="2400" b="1" cap="none" spc="0" dirty="0" smtClean="0">
                          <a:ln/>
                          <a:solidFill>
                            <a:schemeClr val="bg1"/>
                          </a:solidFill>
                          <a:effectLst/>
                        </a:rPr>
                        <a:t>Planta Alta</a:t>
                      </a:r>
                      <a:endParaRPr lang="en-US" sz="2400" b="1" cap="none" spc="0" dirty="0">
                        <a:ln/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bg1"/>
                          </a:solidFill>
                        </a:rPr>
                        <a:t>106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bg1"/>
                          </a:solidFill>
                        </a:rPr>
                        <a:t>110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bg1"/>
                          </a:solidFill>
                        </a:rPr>
                        <a:t>102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64220">
                <a:tc>
                  <a:txBody>
                    <a:bodyPr/>
                    <a:lstStyle/>
                    <a:p>
                      <a:pPr algn="ctr"/>
                      <a:r>
                        <a:rPr lang="es-MX" sz="2400" b="1" cap="none" spc="0" dirty="0" smtClean="0">
                          <a:ln/>
                          <a:solidFill>
                            <a:schemeClr val="bg1"/>
                          </a:solidFill>
                          <a:effectLst/>
                        </a:rPr>
                        <a:t>Balcón Planta Alta </a:t>
                      </a:r>
                      <a:endParaRPr lang="en-US" sz="2400" b="1" cap="none" spc="0" dirty="0">
                        <a:ln/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bg1"/>
                          </a:solidFill>
                        </a:rPr>
                        <a:t>11,5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3927">
                <a:tc>
                  <a:txBody>
                    <a:bodyPr/>
                    <a:lstStyle/>
                    <a:p>
                      <a:pPr algn="ctr"/>
                      <a:r>
                        <a:rPr lang="es-MX" sz="2400" b="1" cap="none" spc="0" dirty="0" smtClean="0">
                          <a:ln/>
                          <a:solidFill>
                            <a:schemeClr val="bg1"/>
                          </a:solidFill>
                          <a:effectLst/>
                        </a:rPr>
                        <a:t>Planta Baja</a:t>
                      </a:r>
                      <a:endParaRPr lang="en-US" sz="2400" b="1" cap="none" spc="0" dirty="0">
                        <a:ln/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bg1"/>
                          </a:solidFill>
                        </a:rPr>
                        <a:t>113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bg1"/>
                          </a:solidFill>
                        </a:rPr>
                        <a:t>119,6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bg1"/>
                          </a:solidFill>
                        </a:rPr>
                        <a:t>105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64220">
                <a:tc>
                  <a:txBody>
                    <a:bodyPr/>
                    <a:lstStyle/>
                    <a:p>
                      <a:pPr algn="ctr"/>
                      <a:r>
                        <a:rPr lang="es-MX" sz="2400" b="1" cap="none" spc="0" dirty="0" smtClean="0">
                          <a:ln/>
                          <a:solidFill>
                            <a:schemeClr val="bg1"/>
                          </a:solidFill>
                          <a:effectLst/>
                        </a:rPr>
                        <a:t>Terraza Planta Baja</a:t>
                      </a:r>
                      <a:endParaRPr lang="en-US" sz="2400" b="1" cap="none" spc="0" dirty="0">
                        <a:ln/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bg1"/>
                          </a:solidFill>
                        </a:rPr>
                        <a:t>36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bg1"/>
                          </a:solidFill>
                        </a:rPr>
                        <a:t>30,5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bg1"/>
                          </a:solidFill>
                        </a:rPr>
                        <a:t>44,6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3927">
                <a:tc>
                  <a:txBody>
                    <a:bodyPr/>
                    <a:lstStyle/>
                    <a:p>
                      <a:pPr algn="ctr"/>
                      <a:r>
                        <a:rPr lang="es-MX" sz="2400" b="1" cap="none" spc="0" dirty="0" smtClean="0">
                          <a:ln/>
                          <a:solidFill>
                            <a:schemeClr val="bg1"/>
                          </a:solidFill>
                          <a:effectLst/>
                        </a:rPr>
                        <a:t>Patio Jardín </a:t>
                      </a:r>
                      <a:endParaRPr lang="en-US" sz="2400" b="1" cap="none" spc="0" dirty="0">
                        <a:ln/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bg1"/>
                          </a:solidFill>
                        </a:rPr>
                        <a:t>25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bg1"/>
                          </a:solidFill>
                        </a:rPr>
                        <a:t>13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73927">
                <a:tc>
                  <a:txBody>
                    <a:bodyPr/>
                    <a:lstStyle/>
                    <a:p>
                      <a:pPr algn="ctr"/>
                      <a:r>
                        <a:rPr lang="es-MX" sz="2400" b="1" cap="none" spc="0" dirty="0" smtClean="0">
                          <a:ln/>
                          <a:solidFill>
                            <a:schemeClr val="bg1"/>
                          </a:solidFill>
                          <a:effectLst/>
                        </a:rPr>
                        <a:t>Bodega y Acceso </a:t>
                      </a:r>
                      <a:endParaRPr lang="en-US" sz="2400" b="1" cap="none" spc="0" dirty="0">
                        <a:ln/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bg1"/>
                          </a:solidFill>
                        </a:rPr>
                        <a:t>16,5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bg1"/>
                          </a:solidFill>
                        </a:rPr>
                        <a:t>16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bg1"/>
                          </a:solidFill>
                        </a:rPr>
                        <a:t>25,5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864220">
                <a:tc>
                  <a:txBody>
                    <a:bodyPr/>
                    <a:lstStyle/>
                    <a:p>
                      <a:pPr algn="ctr"/>
                      <a:r>
                        <a:rPr lang="es-MX" sz="2400" b="1" cap="none" spc="0" dirty="0" smtClean="0">
                          <a:ln/>
                          <a:solidFill>
                            <a:schemeClr val="bg1"/>
                          </a:solidFill>
                          <a:effectLst/>
                        </a:rPr>
                        <a:t>Total de m2 construidos </a:t>
                      </a:r>
                      <a:endParaRPr lang="en-US" sz="2400" b="1" cap="none" spc="0" dirty="0">
                        <a:ln/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bg1"/>
                          </a:solidFill>
                        </a:rPr>
                        <a:t>304,5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bg1"/>
                          </a:solidFill>
                        </a:rPr>
                        <a:t>298,1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>
                          <a:solidFill>
                            <a:schemeClr val="bg1"/>
                          </a:solidFill>
                        </a:rPr>
                        <a:t>294,6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73927">
                <a:tc>
                  <a:txBody>
                    <a:bodyPr/>
                    <a:lstStyle/>
                    <a:p>
                      <a:pPr algn="ctr"/>
                      <a:r>
                        <a:rPr lang="en-US" sz="2400" b="1" cap="none" spc="0" dirty="0" err="1" smtClean="0">
                          <a:ln/>
                          <a:solidFill>
                            <a:schemeClr val="bg1"/>
                          </a:solidFill>
                          <a:effectLst/>
                        </a:rPr>
                        <a:t>Precio</a:t>
                      </a:r>
                      <a:r>
                        <a:rPr lang="en-US" sz="2400" b="1" cap="none" spc="0" dirty="0" smtClean="0">
                          <a:ln/>
                          <a:solidFill>
                            <a:schemeClr val="bg1"/>
                          </a:solidFill>
                          <a:effectLst/>
                        </a:rPr>
                        <a:t> de c/u</a:t>
                      </a:r>
                      <a:endParaRPr lang="en-US" sz="2400" b="1" cap="none" spc="0" dirty="0">
                        <a:ln/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$5,600.000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$5,400.000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bg1"/>
                          </a:solidFill>
                        </a:rPr>
                        <a:t>$5,150.000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491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</TotalTime>
  <Words>87</Words>
  <Application>Microsoft Office PowerPoint</Application>
  <PresentationFormat>Panorámica</PresentationFormat>
  <Paragraphs>56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Martina Duque</dc:creator>
  <cp:lastModifiedBy>Columba</cp:lastModifiedBy>
  <cp:revision>56</cp:revision>
  <dcterms:created xsi:type="dcterms:W3CDTF">2017-04-10T01:18:05Z</dcterms:created>
  <dcterms:modified xsi:type="dcterms:W3CDTF">2019-06-19T15:47:12Z</dcterms:modified>
</cp:coreProperties>
</file>