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98" r:id="rId3"/>
    <p:sldId id="299" r:id="rId4"/>
    <p:sldId id="258" r:id="rId5"/>
    <p:sldId id="295" r:id="rId6"/>
    <p:sldId id="259" r:id="rId7"/>
    <p:sldId id="293" r:id="rId8"/>
    <p:sldId id="294" r:id="rId9"/>
    <p:sldId id="260" r:id="rId10"/>
    <p:sldId id="261" r:id="rId11"/>
    <p:sldId id="262" r:id="rId12"/>
    <p:sldId id="263" r:id="rId13"/>
    <p:sldId id="296" r:id="rId14"/>
    <p:sldId id="282" r:id="rId15"/>
    <p:sldId id="29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10"/>
    <p:restoredTop sz="95170"/>
  </p:normalViewPr>
  <p:slideViewPr>
    <p:cSldViewPr snapToGrid="0" snapToObjects="1">
      <p:cViewPr varScale="1">
        <p:scale>
          <a:sx n="96" d="100"/>
          <a:sy n="96" d="100"/>
        </p:scale>
        <p:origin x="68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A38944-5270-E043-9EE6-C9B9CB76D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669775"/>
            <a:ext cx="5855574" cy="41174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BAF071-3F9C-104D-BA2D-6F550BAD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458" y="1758217"/>
            <a:ext cx="4815742" cy="41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70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E8AC62-7DB5-B24E-BC32-0B1CA0198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792" y="1846660"/>
            <a:ext cx="4053922" cy="40539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7590D2-8F54-8A4A-BCCF-3A7FAE522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23" y="1542132"/>
            <a:ext cx="7116328" cy="44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82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5AE9D93-90C2-8641-B122-243ACEB0A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69" y="1611808"/>
            <a:ext cx="4338141" cy="43381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C9C5A9A-19E0-A442-8CA0-2495A4383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0" y="1611808"/>
            <a:ext cx="4927600" cy="42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9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E1F5AC-96E2-A74D-AEC0-CE89F81C5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07" y="1534794"/>
            <a:ext cx="4651515" cy="43383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4E14D4-C212-3946-8BB6-CC8BFACE6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405" y="1534792"/>
            <a:ext cx="4651515" cy="433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2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9AB675-D350-3B4D-A4B1-BC22EF9C8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8813"/>
            <a:ext cx="4702316" cy="43789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2AD2DA7-4E76-904C-826F-5A57EC4E3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562" y="1608813"/>
            <a:ext cx="4637752" cy="43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8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9057532-71F6-F54E-BB48-86EC46FACB40}"/>
              </a:ext>
            </a:extLst>
          </p:cNvPr>
          <p:cNvSpPr/>
          <p:nvPr/>
        </p:nvSpPr>
        <p:spPr>
          <a:xfrm>
            <a:off x="636103" y="1563757"/>
            <a:ext cx="108137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s-MX" i="1" dirty="0">
                <a:solidFill>
                  <a:srgbClr val="1E1C1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LA CASA CUENTA CON :</a:t>
            </a:r>
          </a:p>
          <a:p>
            <a:endParaRPr lang="es-ES_tradnl" altLang="es-MX" i="1" dirty="0">
              <a:solidFill>
                <a:srgbClr val="1E1C11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es-ES_tradnl" altLang="es-MX" i="1" dirty="0">
                <a:solidFill>
                  <a:srgbClr val="1E1C1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CALEFACCION CENTRAL DE GAS (COMPARTIDA)</a:t>
            </a:r>
          </a:p>
          <a:p>
            <a:endParaRPr lang="es-ES_tradnl" altLang="es-MX" i="1" dirty="0">
              <a:solidFill>
                <a:srgbClr val="1E1C11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es-ES_tradnl" altLang="es-MX" i="1" dirty="0">
                <a:solidFill>
                  <a:srgbClr val="1E1C1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CISTERNA (COMPARTIDA)</a:t>
            </a:r>
          </a:p>
          <a:p>
            <a:endParaRPr lang="es-ES_tradnl" altLang="es-MX" i="1" dirty="0">
              <a:solidFill>
                <a:srgbClr val="1E1C11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es-ES_tradnl" altLang="es-MX" i="1" dirty="0">
                <a:solidFill>
                  <a:srgbClr val="1E1C1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LAVANDERIA (COMPARTIDA)</a:t>
            </a:r>
          </a:p>
          <a:p>
            <a:endParaRPr lang="es-ES_tradnl" altLang="es-MX" i="1" dirty="0">
              <a:solidFill>
                <a:srgbClr val="1E1C11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es-ES_tradnl" altLang="es-MX" i="1" dirty="0">
                <a:solidFill>
                  <a:srgbClr val="1E1C1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UN CUARTO DE SERVICO CON BAÑO </a:t>
            </a:r>
          </a:p>
          <a:p>
            <a:endParaRPr lang="es-ES_tradnl" altLang="es-MX" i="1" dirty="0">
              <a:solidFill>
                <a:srgbClr val="1E1C11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es-ES_tradnl" altLang="es-MX" i="1" dirty="0">
                <a:solidFill>
                  <a:srgbClr val="1E1C1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ELEMENTOS GENERALES, DEMOLICION DEL CONVENTO DE SAN FRANCISCO DEL SIGLO XVI</a:t>
            </a:r>
          </a:p>
          <a:p>
            <a:endParaRPr lang="es-ES_tradnl" altLang="es-MX" i="1" dirty="0">
              <a:solidFill>
                <a:srgbClr val="1E1C11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3854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84886"/>
            <a:ext cx="12191998" cy="5402663"/>
          </a:xfrm>
        </p:spPr>
        <p:txBody>
          <a:bodyPr>
            <a:normAutofit fontScale="70000" lnSpcReduction="20000"/>
          </a:bodyPr>
          <a:lstStyle/>
          <a:p>
            <a:r>
              <a:rPr lang="es-MX" sz="2900" dirty="0">
                <a:solidFill>
                  <a:srgbClr val="FF0000"/>
                </a:solidFill>
              </a:rPr>
              <a:t>301.72</a:t>
            </a:r>
            <a:r>
              <a:rPr lang="es-MX" sz="2900" b="1" dirty="0">
                <a:solidFill>
                  <a:srgbClr val="FF0000"/>
                </a:solidFill>
              </a:rPr>
              <a:t> </a:t>
            </a:r>
            <a:r>
              <a:rPr lang="es-MX" sz="2000" dirty="0">
                <a:latin typeface="Athelas" panose="02000503000000020003" pitchFamily="2" charset="77"/>
              </a:rPr>
              <a:t>m2 habitacion en dos niveles</a:t>
            </a:r>
          </a:p>
          <a:p>
            <a:r>
              <a:rPr lang="es-MX" dirty="0">
                <a:latin typeface="Athelas" panose="02000503000000020003" pitchFamily="2" charset="77"/>
              </a:rPr>
              <a:t>lavanderIa comun  </a:t>
            </a:r>
            <a:r>
              <a:rPr lang="es-MX" sz="2500" dirty="0">
                <a:latin typeface="Athelas" panose="02000503000000020003" pitchFamily="2" charset="77"/>
              </a:rPr>
              <a:t>29.34</a:t>
            </a:r>
            <a:r>
              <a:rPr lang="es-MX" sz="2000" dirty="0">
                <a:latin typeface="Athelas" panose="02000503000000020003" pitchFamily="2" charset="77"/>
              </a:rPr>
              <a:t> </a:t>
            </a:r>
            <a:r>
              <a:rPr lang="es-MX" dirty="0">
                <a:latin typeface="Athelas" panose="02000503000000020003" pitchFamily="2" charset="77"/>
              </a:rPr>
              <a:t>M2</a:t>
            </a:r>
          </a:p>
          <a:p>
            <a:r>
              <a:rPr lang="es-MX" dirty="0">
                <a:latin typeface="Athelas" panose="02000503000000020003" pitchFamily="2" charset="77"/>
              </a:rPr>
              <a:t>CUARTO DE SERVICIO  </a:t>
            </a:r>
            <a:r>
              <a:rPr lang="es-MX" sz="2500" dirty="0">
                <a:latin typeface="Athelas" panose="02000503000000020003" pitchFamily="2" charset="77"/>
              </a:rPr>
              <a:t>12.00</a:t>
            </a:r>
            <a:r>
              <a:rPr lang="es-MX" dirty="0">
                <a:latin typeface="Athelas" panose="02000503000000020003" pitchFamily="2" charset="77"/>
              </a:rPr>
              <a:t> m2   CON BAÑO 3.78 M2 +  pasillos  </a:t>
            </a:r>
            <a:r>
              <a:rPr lang="es-MX" sz="2200" dirty="0">
                <a:latin typeface="Athelas" panose="02000503000000020003" pitchFamily="2" charset="77"/>
              </a:rPr>
              <a:t>8.50</a:t>
            </a:r>
            <a:r>
              <a:rPr lang="es-MX" dirty="0">
                <a:latin typeface="Athelas" panose="02000503000000020003" pitchFamily="2" charset="77"/>
              </a:rPr>
              <a:t> m2</a:t>
            </a:r>
          </a:p>
          <a:p>
            <a:r>
              <a:rPr lang="es-MX" sz="2600" dirty="0">
                <a:latin typeface="Athelas" panose="02000503000000020003" pitchFamily="2" charset="77"/>
              </a:rPr>
              <a:t>2 </a:t>
            </a:r>
            <a:r>
              <a:rPr lang="es-MX" dirty="0">
                <a:latin typeface="Athelas" panose="02000503000000020003" pitchFamily="2" charset="77"/>
              </a:rPr>
              <a:t> lugar de estacionamiento techado dentro del terreno    </a:t>
            </a:r>
          </a:p>
          <a:p>
            <a:r>
              <a:rPr lang="es-MX" dirty="0">
                <a:latin typeface="Athelas" panose="02000503000000020003" pitchFamily="2" charset="77"/>
              </a:rPr>
              <a:t>Uso del </a:t>
            </a:r>
            <a:r>
              <a:rPr lang="es-MX" sz="2500" dirty="0">
                <a:latin typeface="Athelas" panose="02000503000000020003" pitchFamily="2" charset="77"/>
              </a:rPr>
              <a:t>900</a:t>
            </a:r>
            <a:r>
              <a:rPr lang="es-MX" dirty="0">
                <a:latin typeface="Athelas" panose="02000503000000020003" pitchFamily="2" charset="77"/>
              </a:rPr>
              <a:t> m2 de jardin</a:t>
            </a:r>
          </a:p>
          <a:p>
            <a:r>
              <a:rPr lang="es-MX" dirty="0">
                <a:latin typeface="Athelas" panose="02000503000000020003" pitchFamily="2" charset="77"/>
              </a:rPr>
              <a:t>Uso de area de asadores y banca en el jardin</a:t>
            </a:r>
          </a:p>
          <a:p>
            <a:r>
              <a:rPr lang="es-MX" sz="2200" dirty="0">
                <a:latin typeface="Athelas" panose="02000503000000020003" pitchFamily="2" charset="77"/>
              </a:rPr>
              <a:t>$14,000.00 </a:t>
            </a:r>
            <a:r>
              <a:rPr lang="es-MX" dirty="0">
                <a:latin typeface="Athelas" panose="02000503000000020003" pitchFamily="2" charset="77"/>
              </a:rPr>
              <a:t>al  semestre de mantenimiento</a:t>
            </a:r>
          </a:p>
          <a:p>
            <a:r>
              <a:rPr lang="es-MX" dirty="0">
                <a:latin typeface="Athelas" panose="02000503000000020003" pitchFamily="2" charset="77"/>
              </a:rPr>
              <a:t>Firma de reglamento</a:t>
            </a:r>
          </a:p>
          <a:p>
            <a:r>
              <a:rPr lang="es-MX" dirty="0">
                <a:latin typeface="Athelas" panose="02000503000000020003" pitchFamily="2" charset="77"/>
              </a:rPr>
              <a:t>Firma de contrato de arrendamiento</a:t>
            </a:r>
          </a:p>
          <a:p>
            <a:r>
              <a:rPr lang="es-MX" sz="2200" dirty="0">
                <a:latin typeface="Athelas" panose="02000503000000020003" pitchFamily="2" charset="77"/>
              </a:rPr>
              <a:t>1 </a:t>
            </a:r>
            <a:r>
              <a:rPr lang="es-MX" dirty="0">
                <a:latin typeface="Athelas" panose="02000503000000020003" pitchFamily="2" charset="77"/>
              </a:rPr>
              <a:t>año minimo de arrendamiento</a:t>
            </a:r>
          </a:p>
          <a:p>
            <a:r>
              <a:rPr lang="es-MX" dirty="0">
                <a:latin typeface="Athelas" panose="02000503000000020003" pitchFamily="2" charset="77"/>
              </a:rPr>
              <a:t>Deposito  Equivalente  a  </a:t>
            </a:r>
            <a:r>
              <a:rPr lang="es-MX" sz="2900" dirty="0">
                <a:latin typeface="Athelas" panose="02000503000000020003" pitchFamily="2" charset="77"/>
              </a:rPr>
              <a:t>2</a:t>
            </a:r>
            <a:r>
              <a:rPr lang="es-MX" dirty="0">
                <a:latin typeface="Athelas" panose="02000503000000020003" pitchFamily="2" charset="77"/>
              </a:rPr>
              <a:t>  meses de arrendamiento COMO garantia</a:t>
            </a:r>
          </a:p>
          <a:p>
            <a:r>
              <a:rPr lang="es-MX" dirty="0">
                <a:latin typeface="Athelas" panose="02000503000000020003" pitchFamily="2" charset="77"/>
              </a:rPr>
              <a:t>Aval en la ciudad de mexico o estado de mexico con garantia especifica de bien inmueble</a:t>
            </a:r>
          </a:p>
          <a:p>
            <a:r>
              <a:rPr lang="es-MX" dirty="0">
                <a:latin typeface="Athelas" panose="02000503000000020003" pitchFamily="2" charset="77"/>
              </a:rPr>
              <a:t>AUMENTOS ANUALES CONFORME AL INCREMENTO EN LA CANASTA BASICA O LA INFLACION   (EL MAS ALTO)</a:t>
            </a:r>
          </a:p>
          <a:p>
            <a:r>
              <a:rPr lang="es-MX" sz="2900" dirty="0">
                <a:latin typeface="Athelas" panose="02000503000000020003" pitchFamily="2" charset="77"/>
              </a:rPr>
              <a:t>$38,000.00 </a:t>
            </a:r>
            <a:r>
              <a:rPr lang="es-MX" sz="2300" dirty="0">
                <a:latin typeface="Athelas" panose="02000503000000020003" pitchFamily="2" charset="77"/>
              </a:rPr>
              <a:t>mensuales, mas el mantenimiento de la privada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0942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E5138A-D519-094E-8A62-0C562BFDA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86" y="1577007"/>
            <a:ext cx="5210898" cy="44262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77CAB5-2170-034E-AFA8-E8357A2B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756" y="1580706"/>
            <a:ext cx="5210898" cy="4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8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A0F890-9651-F34E-AD94-65DB5997A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52063"/>
            <a:ext cx="3459277" cy="34592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9144FB4-10F6-4D4C-A42D-CC4185599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515" y="1102598"/>
            <a:ext cx="4101427" cy="41014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B5856F-3724-0840-B38B-05227342B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035" y="2531549"/>
            <a:ext cx="3559488" cy="355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6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FA4CD47-03CD-3642-829C-F40A5CA36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3" y="1767531"/>
            <a:ext cx="4718975" cy="392453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B3F966F-4D11-F741-94DB-808522C82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661" y="1466610"/>
            <a:ext cx="5009576" cy="44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11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1C80BB-A37E-E24C-93EE-0C4C8769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84" y="1969772"/>
            <a:ext cx="3259745" cy="29688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7ED6FF-F1F6-6E4E-A9D3-AB6C45244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413" y="1915726"/>
            <a:ext cx="4303888" cy="32279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64481C1-0741-2F41-9458-FD32DC862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123" y="710304"/>
            <a:ext cx="3561045" cy="46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E98366-5948-954A-AE65-D83D126FD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35" y="2080592"/>
            <a:ext cx="5462954" cy="33793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F9A4C62-C8B4-7F44-A3CD-7B3DB6259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9775"/>
            <a:ext cx="6277490" cy="41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1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09238A-3DC8-E14B-9068-AACE1B1AA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05" y="1781217"/>
            <a:ext cx="7958065" cy="431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D32B7E-02CF-B246-9121-C952354B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589" y="1773105"/>
            <a:ext cx="3415120" cy="34151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BD6286E-9038-4047-91DD-4F73CEAD9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57" y="1318209"/>
            <a:ext cx="4386469" cy="42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7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B437C-D945-EB43-B4D0-5E2BFFD1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984885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Cerrada rinconada tlacopac</a:t>
            </a:r>
            <a:br>
              <a:rPr lang="es-MX" sz="2800" dirty="0"/>
            </a:br>
            <a:r>
              <a:rPr lang="es-MX" sz="2800" dirty="0"/>
              <a:t> Tlacopac san angel, cdmx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E38DC-536A-514B-BF34-4A9FF57C7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669775"/>
            <a:ext cx="12191998" cy="4426225"/>
          </a:xfrm>
        </p:spPr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089FE9-EB45-0B46-B3EE-77F2363BB4DD}"/>
              </a:ext>
            </a:extLst>
          </p:cNvPr>
          <p:cNvSpPr txBox="1"/>
          <p:nvPr/>
        </p:nvSpPr>
        <p:spPr>
          <a:xfrm>
            <a:off x="2054088" y="984886"/>
            <a:ext cx="7858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   B A J O S  </a:t>
            </a:r>
          </a:p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9E7947-4764-0C43-99A2-069E466AA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88" y="1508052"/>
            <a:ext cx="7858538" cy="447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09741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Galería</Template>
  <TotalTime>357</TotalTime>
  <Words>404</Words>
  <Application>Microsoft Macintosh PowerPoint</Application>
  <PresentationFormat>Panorámica</PresentationFormat>
  <Paragraphs>68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Athelas</vt:lpstr>
      <vt:lpstr>Gill Sans MT</vt:lpstr>
      <vt:lpstr>Verdana</vt:lpstr>
      <vt:lpstr>Galería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  <vt:lpstr>Cerrada rinconada tlacopac  Tlacopac san angel, cdmx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Cerrada rinconada tlacopac  Tlacopac san angel, cdmx</dc:title>
  <dc:creator>HACIENDA DE LA LUZ OBREGON SANTACILIA</dc:creator>
  <cp:lastModifiedBy>HACIENDA DE LA LUZ OBREGON SANTACILIA</cp:lastModifiedBy>
  <cp:revision>45</cp:revision>
  <dcterms:created xsi:type="dcterms:W3CDTF">2021-03-09T02:35:00Z</dcterms:created>
  <dcterms:modified xsi:type="dcterms:W3CDTF">2023-08-09T11:34:58Z</dcterms:modified>
</cp:coreProperties>
</file>