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847EA-066B-469A-9B6B-EFED2AA65D3F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A8478-18CE-4F24-9FF3-3B6F978E78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090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26714-7685-4206-B9F2-609431452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2FD027-0B02-4061-AD2F-C62101C18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E6787-00E8-4D5C-BBAA-029709F8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B8AA-7BC8-4B2C-B7E1-D9372713A360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E79E4-E569-499C-8CCE-DA0DC119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3329FA-202B-4F97-998F-1294544D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00A5-21B6-4416-B03C-D177C939D5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96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3C0E3-BB44-47D3-8936-D33450F0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630D47-9BE4-4CDE-84D4-FDA75C783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5EEACF-E5F9-475B-8980-3BEF44F3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B8AA-7BC8-4B2C-B7E1-D9372713A360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E56DBF-843D-4037-A6B1-DCC6E419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D63220-B45B-41C3-ACE0-FD50BF5C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00A5-21B6-4416-B03C-D177C939D5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84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20BD2D-C712-416B-8303-E5EF895AA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DEEB20-0A0D-41D3-82EA-61050123A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19A93C-82FD-40F6-A723-D7F0989B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B8AA-7BC8-4B2C-B7E1-D9372713A360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8F59D5-1066-459B-9863-80E294D5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74D6C-051E-4094-BE57-B1486E87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00A5-21B6-4416-B03C-D177C939D5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840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900B5-36EC-46B4-9B9E-654A3C2AA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9F1FEF-C3EE-4444-9F30-1B9731B65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5D15F0-9E26-43C1-8828-030F28BF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B8AA-7BC8-4B2C-B7E1-D9372713A360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458B6B-A734-4A1C-B697-B6FA0058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E20FD-33B2-4B4B-9DF4-DE92F986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00A5-21B6-4416-B03C-D177C939D5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556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24FA6-28EF-4BA8-90D1-3E067300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C784D-0A48-44B9-924B-C9294E923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957F99-69EF-49D3-B1C4-D2308047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B8AA-7BC8-4B2C-B7E1-D9372713A360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CE15B8-28D2-42FB-B2CC-660B06E5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457DE4-BB06-4945-BE03-761955B2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00A5-21B6-4416-B03C-D177C939D5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934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8BF80-5F97-40B4-9233-ABE0DE37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C5B1B3-2970-4CAE-824B-AF2D4BC4B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B57198-C7C6-47C5-AA9E-DDA3522AC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2FC656-64DC-4B39-B433-6D159544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B8AA-7BC8-4B2C-B7E1-D9372713A360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F04075-2E41-409C-A5A8-CBC711CD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4CE42B-148D-474B-A45E-4D0227D30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00A5-21B6-4416-B03C-D177C939D5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413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AA9EC-D2A3-406B-94A8-2B8F75A4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4ACC75-4EDA-4C09-9CA8-DF24E097E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712611-D26D-45FB-BE76-06272AEFC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10E291-00F1-4C8A-A113-0093F06CF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F76417-ACC1-4C15-BE3A-FD8B55A82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8A6EB6-E40E-470F-AA71-56DAEB64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B8AA-7BC8-4B2C-B7E1-D9372713A360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EE5E25-3221-4238-93E5-AC9055EC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0E9095-B0A9-40EB-A2A9-8870E790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00A5-21B6-4416-B03C-D177C939D5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672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E463F-FD3D-48D0-B87A-F96C8AC8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A47123-AC13-4E45-B5A3-E965DB4F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B8AA-7BC8-4B2C-B7E1-D9372713A360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16DCF8-B4A7-46AA-93C7-F77F26EEB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FE684B-862E-403A-B568-2D9406FA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00A5-21B6-4416-B03C-D177C939D5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63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2418EA-4F60-46C6-B81E-C0D327960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B8AA-7BC8-4B2C-B7E1-D9372713A360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4D4B4E-8949-4BEA-9CC8-D5D7BE1B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E2B759-4C23-4642-870B-CED85B0C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00A5-21B6-4416-B03C-D177C939D5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779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8975B-845F-4C37-BCA5-B266C8A9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E88B5F-023C-4C5F-8404-CFA96BD15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79B637-9547-4749-A7A5-4432790E3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30ADF9-21D1-45FB-AC60-3A6F248B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B8AA-7BC8-4B2C-B7E1-D9372713A360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86CA8E-F9A7-4F38-84A9-C507C48C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F202E3-FB4E-49F0-AB79-61B56FA0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00A5-21B6-4416-B03C-D177C939D5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669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D967E-8EF9-4DD0-8249-50D6BE66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C910844-6CB6-4722-84BB-DB59D6635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56E68E-F0A2-4EAA-9E00-5BB099C84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97875D-725E-4353-B78B-88AFFE0E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B8AA-7BC8-4B2C-B7E1-D9372713A360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EA7C48-8F2F-4C6C-AF8E-191ED717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1BC9D2-41E5-4B9F-8BAD-9EF68DC9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00A5-21B6-4416-B03C-D177C939D5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93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A34485-EE6F-42F2-981C-DFB59F44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D08726-8BF2-4D54-910B-71C7D2C40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EBCB05-AE4C-400E-B68A-CD4E92985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7B8AA-7BC8-4B2C-B7E1-D9372713A360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83873-30F9-4F8B-A2A4-98748CE9A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D7540-9FEE-4517-845D-979BA16D6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00A5-21B6-4416-B03C-D177C939D5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80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aps.app.goo.gl/WsNWhZQGRoyKxHN29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D67BB23-E6AE-4F48-9D9F-7B5F64EE3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5A453C1-22E2-4C99-B5F1-0CF46BAE1BCB}"/>
              </a:ext>
            </a:extLst>
          </p:cNvPr>
          <p:cNvSpPr txBox="1"/>
          <p:nvPr/>
        </p:nvSpPr>
        <p:spPr>
          <a:xfrm>
            <a:off x="2995352" y="6126480"/>
            <a:ext cx="620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2">
                    <a:lumMod val="75000"/>
                  </a:schemeClr>
                </a:solidFill>
              </a:rPr>
              <a:t>Departamentos En Preventa En Ensenada B.C., Zona Privilegiada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1AFCB7-C38F-45A7-94DB-276297BD0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37" y="1347787"/>
            <a:ext cx="68675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31C6B4-C663-45AB-B896-C2B5245DB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7453" cy="6858000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181931E-912C-4467-A0B5-2F57EB2A3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83" t="-458" r="47344" b="458"/>
          <a:stretch/>
        </p:blipFill>
        <p:spPr>
          <a:xfrm>
            <a:off x="9343504" y="0"/>
            <a:ext cx="2886098" cy="6858000"/>
          </a:xfrm>
          <a:effectLst>
            <a:softEdge rad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5FFCFF-FA89-49B8-8424-C6F27BAC568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505" y="0"/>
            <a:ext cx="2886098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7E0B3DE-3421-4A6E-B486-66137B3FAB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850" y="886842"/>
            <a:ext cx="6700837" cy="406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4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BC004A4-BFDA-411B-BF13-C94C48DC1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" y="0"/>
            <a:ext cx="12177453" cy="6858000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AA36FA0-4345-423D-8C60-CCE09D1AA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-458" r="36576" b="458"/>
          <a:stretch/>
        </p:blipFill>
        <p:spPr>
          <a:xfrm>
            <a:off x="-93306" y="-167951"/>
            <a:ext cx="5937153" cy="7249886"/>
          </a:xfrm>
          <a:effectLst>
            <a:softEdge rad="1143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F0E6D81-593A-4C03-91CF-6C2C4E3A1844}"/>
              </a:ext>
            </a:extLst>
          </p:cNvPr>
          <p:cNvSpPr txBox="1"/>
          <p:nvPr/>
        </p:nvSpPr>
        <p:spPr>
          <a:xfrm>
            <a:off x="7024254" y="2967335"/>
            <a:ext cx="4214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tifakt Element Hair" panose="020B0203050000020004" pitchFamily="34" charset="0"/>
                <a:ea typeface="Artifakt Element Hair" panose="020B0203050000020004" pitchFamily="34" charset="0"/>
              </a:rPr>
              <a:t>Invierte En Tu Nuevo Departamento, Un Hogar Que Respeta Tu Privacidad Y Realza Tu Estilo.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11893C-8BBF-473C-9120-E04ACE024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42" y="6404106"/>
            <a:ext cx="1633729" cy="37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0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B68B2381-9784-41EE-A300-485593725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BE1FBE9-7DB6-4F01-A526-ECA34343B813}"/>
              </a:ext>
            </a:extLst>
          </p:cNvPr>
          <p:cNvSpPr txBox="1"/>
          <p:nvPr/>
        </p:nvSpPr>
        <p:spPr>
          <a:xfrm>
            <a:off x="1221969" y="134713"/>
            <a:ext cx="144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Tipología</a:t>
            </a:r>
            <a:r>
              <a:rPr lang="es-MX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A859254-2122-44AB-A7E1-24416C5841C4}"/>
              </a:ext>
            </a:extLst>
          </p:cNvPr>
          <p:cNvSpPr txBox="1"/>
          <p:nvPr/>
        </p:nvSpPr>
        <p:spPr>
          <a:xfrm>
            <a:off x="1497618" y="596378"/>
            <a:ext cx="173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3 Recamaras</a:t>
            </a:r>
          </a:p>
          <a:p>
            <a:r>
              <a:rPr lang="es-MX" b="1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2 Recamaras</a:t>
            </a:r>
          </a:p>
          <a:p>
            <a:r>
              <a:rPr lang="es-MX" b="1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1 Oficina</a:t>
            </a:r>
          </a:p>
        </p:txBody>
      </p: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DAF4717D-42D0-404E-99D3-2607FF91D9CD}"/>
              </a:ext>
            </a:extLst>
          </p:cNvPr>
          <p:cNvCxnSpPr/>
          <p:nvPr/>
        </p:nvCxnSpPr>
        <p:spPr>
          <a:xfrm>
            <a:off x="1148483" y="699542"/>
            <a:ext cx="349135" cy="6134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E3BE7C2F-D9DB-4536-93DB-986163C51B1E}"/>
              </a:ext>
            </a:extLst>
          </p:cNvPr>
          <p:cNvCxnSpPr/>
          <p:nvPr/>
        </p:nvCxnSpPr>
        <p:spPr>
          <a:xfrm>
            <a:off x="1148482" y="986819"/>
            <a:ext cx="349135" cy="6134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C9D4B786-3496-42C3-9281-375773085150}"/>
              </a:ext>
            </a:extLst>
          </p:cNvPr>
          <p:cNvCxnSpPr/>
          <p:nvPr/>
        </p:nvCxnSpPr>
        <p:spPr>
          <a:xfrm>
            <a:off x="1148481" y="1253263"/>
            <a:ext cx="349135" cy="6134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7" name="Imagen 26">
            <a:extLst>
              <a:ext uri="{FF2B5EF4-FFF2-40B4-BE49-F238E27FC236}">
                <a16:creationId xmlns:a16="http://schemas.microsoft.com/office/drawing/2014/main" id="{1435224B-87B4-4B7B-B314-194009310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2" y="1177116"/>
            <a:ext cx="8855718" cy="498134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D8940897-2D02-4670-9EFC-827BC8B12BE3}"/>
              </a:ext>
            </a:extLst>
          </p:cNvPr>
          <p:cNvSpPr txBox="1"/>
          <p:nvPr/>
        </p:nvSpPr>
        <p:spPr>
          <a:xfrm>
            <a:off x="9521863" y="1357144"/>
            <a:ext cx="23450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0" dirty="0">
                <a:solidFill>
                  <a:srgbClr val="FFFFFF"/>
                </a:solidFill>
                <a:effectLst/>
                <a:latin typeface="Artifakt Element Hair" panose="020B0203050000020004" pitchFamily="34" charset="0"/>
                <a:ea typeface="Artifakt Element Hair" panose="020B0203050000020004" pitchFamily="34" charset="0"/>
              </a:rPr>
              <a:t>170 Metros2.</a:t>
            </a:r>
          </a:p>
          <a:p>
            <a:r>
              <a:rPr lang="es-MX" b="1" i="0" dirty="0">
                <a:solidFill>
                  <a:srgbClr val="FFFFFF"/>
                </a:solidFill>
                <a:effectLst/>
                <a:latin typeface="Artifakt Element Hair" panose="020B0203050000020004" pitchFamily="34" charset="0"/>
                <a:ea typeface="Artifakt Element Hair" panose="020B0203050000020004" pitchFamily="34" charset="0"/>
              </a:rPr>
              <a:t>1 Recámara Principal Con Baño Completo Y </a:t>
            </a:r>
            <a:r>
              <a:rPr lang="es-MX" b="1" i="0" dirty="0" err="1">
                <a:solidFill>
                  <a:srgbClr val="FFFFFF"/>
                </a:solidFill>
                <a:effectLst/>
                <a:latin typeface="Artifakt Element Hair" panose="020B0203050000020004" pitchFamily="34" charset="0"/>
                <a:ea typeface="Artifakt Element Hair" panose="020B0203050000020004" pitchFamily="34" charset="0"/>
              </a:rPr>
              <a:t>Walk</a:t>
            </a:r>
            <a:r>
              <a:rPr lang="es-MX" b="1" i="0" dirty="0">
                <a:solidFill>
                  <a:srgbClr val="FFFFFF"/>
                </a:solidFill>
                <a:effectLst/>
                <a:latin typeface="Artifakt Element Hair" panose="020B0203050000020004" pitchFamily="34" charset="0"/>
                <a:ea typeface="Artifakt Element Hair" panose="020B0203050000020004" pitchFamily="34" charset="0"/>
              </a:rPr>
              <a:t>-in Closet.</a:t>
            </a:r>
          </a:p>
          <a:p>
            <a:r>
              <a:rPr lang="es-MX" b="1" i="0" dirty="0">
                <a:solidFill>
                  <a:srgbClr val="FFFFFF"/>
                </a:solidFill>
                <a:effectLst/>
                <a:latin typeface="Artifakt Element Hair" panose="020B0203050000020004" pitchFamily="34" charset="0"/>
                <a:ea typeface="Artifakt Element Hair" panose="020B0203050000020004" pitchFamily="34" charset="0"/>
              </a:rPr>
              <a:t>2 Recámaras Adicionales</a:t>
            </a:r>
            <a:r>
              <a:rPr lang="es-MX" b="1" dirty="0">
                <a:solidFill>
                  <a:srgbClr val="FFFFFF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.</a:t>
            </a:r>
          </a:p>
          <a:p>
            <a:r>
              <a:rPr lang="es-MX" b="1" i="0" dirty="0">
                <a:solidFill>
                  <a:srgbClr val="FFFFFF"/>
                </a:solidFill>
                <a:effectLst/>
                <a:latin typeface="Artifakt Element Hair" panose="020B0203050000020004" pitchFamily="34" charset="0"/>
                <a:ea typeface="Artifakt Element Hair" panose="020B0203050000020004" pitchFamily="34" charset="0"/>
              </a:rPr>
              <a:t>1 Baño Completo Para Recámaras.</a:t>
            </a:r>
          </a:p>
          <a:p>
            <a:r>
              <a:rPr lang="es-MX" b="1" i="0" dirty="0">
                <a:solidFill>
                  <a:srgbClr val="FFFFFF"/>
                </a:solidFill>
                <a:effectLst/>
                <a:latin typeface="Artifakt Element Hair" panose="020B0203050000020004" pitchFamily="34" charset="0"/>
                <a:ea typeface="Artifakt Element Hair" panose="020B0203050000020004" pitchFamily="34" charset="0"/>
              </a:rPr>
              <a:t>Amplia Sala Con Terraza Vista A La Ciudad</a:t>
            </a:r>
            <a:r>
              <a:rPr lang="es-MX" b="1" dirty="0">
                <a:solidFill>
                  <a:srgbClr val="FFFFFF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.</a:t>
            </a:r>
          </a:p>
          <a:p>
            <a:r>
              <a:rPr lang="es-MX" b="1" i="0" dirty="0">
                <a:solidFill>
                  <a:srgbClr val="FFFFFF"/>
                </a:solidFill>
                <a:effectLst/>
                <a:latin typeface="Artifakt Element Hair" panose="020B0203050000020004" pitchFamily="34" charset="0"/>
                <a:ea typeface="Artifakt Element Hair" panose="020B0203050000020004" pitchFamily="34" charset="0"/>
              </a:rPr>
              <a:t>Amplia Cocina.</a:t>
            </a:r>
          </a:p>
          <a:p>
            <a:r>
              <a:rPr lang="es-MX" b="1" i="0" dirty="0">
                <a:solidFill>
                  <a:srgbClr val="FFFFFF"/>
                </a:solidFill>
                <a:effectLst/>
                <a:latin typeface="Artifakt Element Hair" panose="020B0203050000020004" pitchFamily="34" charset="0"/>
                <a:ea typeface="Artifakt Element Hair" panose="020B0203050000020004" pitchFamily="34" charset="0"/>
              </a:rPr>
              <a:t>Amplio Comedor</a:t>
            </a:r>
            <a:r>
              <a:rPr lang="es-MX" b="1" dirty="0">
                <a:solidFill>
                  <a:srgbClr val="FFFFFF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.</a:t>
            </a:r>
          </a:p>
          <a:p>
            <a:r>
              <a:rPr lang="es-MX" b="1" i="0" dirty="0">
                <a:solidFill>
                  <a:srgbClr val="FFFFFF"/>
                </a:solidFill>
                <a:effectLst/>
                <a:latin typeface="Artifakt Element Hair" panose="020B0203050000020004" pitchFamily="34" charset="0"/>
                <a:ea typeface="Artifakt Element Hair" panose="020B0203050000020004" pitchFamily="34" charset="0"/>
              </a:rPr>
              <a:t>Terrazas</a:t>
            </a:r>
            <a:r>
              <a:rPr lang="es-MX" b="1" dirty="0">
                <a:solidFill>
                  <a:srgbClr val="FFFFFF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.</a:t>
            </a:r>
          </a:p>
          <a:p>
            <a:br>
              <a:rPr lang="es-MX" dirty="0"/>
            </a:br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150CAEC7-3DB3-4D54-B834-F0CF6FFACBC4}"/>
              </a:ext>
            </a:extLst>
          </p:cNvPr>
          <p:cNvCxnSpPr>
            <a:cxnSpLocks/>
          </p:cNvCxnSpPr>
          <p:nvPr/>
        </p:nvCxnSpPr>
        <p:spPr>
          <a:xfrm>
            <a:off x="9279875" y="1519708"/>
            <a:ext cx="245284" cy="3067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38CA31CD-0319-498B-BC76-F9EF6498D6E5}"/>
              </a:ext>
            </a:extLst>
          </p:cNvPr>
          <p:cNvCxnSpPr>
            <a:cxnSpLocks/>
          </p:cNvCxnSpPr>
          <p:nvPr/>
        </p:nvCxnSpPr>
        <p:spPr>
          <a:xfrm>
            <a:off x="9276579" y="1809613"/>
            <a:ext cx="245284" cy="3067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ector: angular 33">
            <a:extLst>
              <a:ext uri="{FF2B5EF4-FFF2-40B4-BE49-F238E27FC236}">
                <a16:creationId xmlns:a16="http://schemas.microsoft.com/office/drawing/2014/main" id="{08B5E95C-FB73-40D7-B8A3-B6C9BD7D60AC}"/>
              </a:ext>
            </a:extLst>
          </p:cNvPr>
          <p:cNvCxnSpPr>
            <a:cxnSpLocks/>
          </p:cNvCxnSpPr>
          <p:nvPr/>
        </p:nvCxnSpPr>
        <p:spPr>
          <a:xfrm>
            <a:off x="9279875" y="2910705"/>
            <a:ext cx="245284" cy="3067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9FC284E7-7D2C-4339-B609-6EC997B5F24E}"/>
              </a:ext>
            </a:extLst>
          </p:cNvPr>
          <p:cNvCxnSpPr>
            <a:cxnSpLocks/>
          </p:cNvCxnSpPr>
          <p:nvPr/>
        </p:nvCxnSpPr>
        <p:spPr>
          <a:xfrm>
            <a:off x="9279875" y="3451031"/>
            <a:ext cx="245284" cy="3067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ctor: angular 35">
            <a:extLst>
              <a:ext uri="{FF2B5EF4-FFF2-40B4-BE49-F238E27FC236}">
                <a16:creationId xmlns:a16="http://schemas.microsoft.com/office/drawing/2014/main" id="{D64902BD-0B90-4855-999B-33566CA4EE8E}"/>
              </a:ext>
            </a:extLst>
          </p:cNvPr>
          <p:cNvCxnSpPr>
            <a:cxnSpLocks/>
          </p:cNvCxnSpPr>
          <p:nvPr/>
        </p:nvCxnSpPr>
        <p:spPr>
          <a:xfrm>
            <a:off x="9279875" y="3991357"/>
            <a:ext cx="245284" cy="3067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id="{C7DBD967-DD33-498C-999E-D41B86C338E0}"/>
              </a:ext>
            </a:extLst>
          </p:cNvPr>
          <p:cNvCxnSpPr>
            <a:cxnSpLocks/>
          </p:cNvCxnSpPr>
          <p:nvPr/>
        </p:nvCxnSpPr>
        <p:spPr>
          <a:xfrm>
            <a:off x="9279875" y="4856858"/>
            <a:ext cx="245284" cy="3067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Conector: angular 38">
            <a:extLst>
              <a:ext uri="{FF2B5EF4-FFF2-40B4-BE49-F238E27FC236}">
                <a16:creationId xmlns:a16="http://schemas.microsoft.com/office/drawing/2014/main" id="{D1314225-D77B-4926-B40A-B6611E8F0FF5}"/>
              </a:ext>
            </a:extLst>
          </p:cNvPr>
          <p:cNvCxnSpPr>
            <a:cxnSpLocks/>
          </p:cNvCxnSpPr>
          <p:nvPr/>
        </p:nvCxnSpPr>
        <p:spPr>
          <a:xfrm>
            <a:off x="9276579" y="5105265"/>
            <a:ext cx="245284" cy="3067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onector: angular 39">
            <a:extLst>
              <a:ext uri="{FF2B5EF4-FFF2-40B4-BE49-F238E27FC236}">
                <a16:creationId xmlns:a16="http://schemas.microsoft.com/office/drawing/2014/main" id="{C1F12687-28CB-414C-92B3-03252C838BD4}"/>
              </a:ext>
            </a:extLst>
          </p:cNvPr>
          <p:cNvCxnSpPr>
            <a:cxnSpLocks/>
          </p:cNvCxnSpPr>
          <p:nvPr/>
        </p:nvCxnSpPr>
        <p:spPr>
          <a:xfrm>
            <a:off x="9276579" y="5350711"/>
            <a:ext cx="245284" cy="3067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ABBAB949-4EF8-4571-B435-569B262213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218" y="6395951"/>
            <a:ext cx="1705122" cy="3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7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0128BC5-D68F-4C7F-B404-8B7A81E14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" y="0"/>
            <a:ext cx="12177453" cy="6858000"/>
          </a:xfrm>
          <a:prstGeom prst="rect">
            <a:avLst/>
          </a:prstGeom>
        </p:spPr>
      </p:pic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9713C1FB-EFDD-431E-9724-C53DF74DD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-458" r="36576" b="458"/>
          <a:stretch/>
        </p:blipFill>
        <p:spPr>
          <a:xfrm>
            <a:off x="6523625" y="-195943"/>
            <a:ext cx="5937153" cy="7249886"/>
          </a:xfrm>
          <a:effectLst>
            <a:softEdge rad="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9106991-FD0E-444A-BD17-87E0B0CB6E0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24" y="0"/>
            <a:ext cx="5668375" cy="6858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2E9BA07-8528-4A64-9DF4-856AAEE4BA53}"/>
              </a:ext>
            </a:extLst>
          </p:cNvPr>
          <p:cNvSpPr txBox="1"/>
          <p:nvPr/>
        </p:nvSpPr>
        <p:spPr>
          <a:xfrm>
            <a:off x="653142" y="447869"/>
            <a:ext cx="31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>
                    <a:lumMod val="65000"/>
                  </a:schemeClr>
                </a:solidFill>
              </a:rPr>
              <a:t>EQUIPAMIENTO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3805BC0-A856-4D46-BDFC-547A8CF24D07}"/>
              </a:ext>
            </a:extLst>
          </p:cNvPr>
          <p:cNvSpPr txBox="1"/>
          <p:nvPr/>
        </p:nvSpPr>
        <p:spPr>
          <a:xfrm>
            <a:off x="544285" y="1981667"/>
            <a:ext cx="5551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Departamento.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5043CBB-A624-4AEB-9C83-0F929E6D498D}"/>
              </a:ext>
            </a:extLst>
          </p:cNvPr>
          <p:cNvCxnSpPr>
            <a:cxnSpLocks/>
          </p:cNvCxnSpPr>
          <p:nvPr/>
        </p:nvCxnSpPr>
        <p:spPr>
          <a:xfrm>
            <a:off x="457200" y="2352679"/>
            <a:ext cx="2202024" cy="110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25919C-D77B-4CCD-8F12-B1EF8F20BB22}"/>
              </a:ext>
            </a:extLst>
          </p:cNvPr>
          <p:cNvSpPr txBox="1"/>
          <p:nvPr/>
        </p:nvSpPr>
        <p:spPr>
          <a:xfrm>
            <a:off x="457200" y="2742112"/>
            <a:ext cx="4842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tifakt Element Light" panose="020B0303050000020004" pitchFamily="34" charset="0"/>
                <a:ea typeface="Artifakt Element Light" panose="020B0303050000020004" pitchFamily="34" charset="0"/>
              </a:rPr>
              <a:t>•  Closet En Recamaras.</a:t>
            </a:r>
          </a:p>
          <a:p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tifakt Element Light" panose="020B0303050000020004" pitchFamily="34" charset="0"/>
                <a:ea typeface="Artifakt Element Light" panose="020B0303050000020004" pitchFamily="34" charset="0"/>
              </a:rPr>
              <a:t>•  Cancelería En Baños</a:t>
            </a:r>
          </a:p>
          <a:p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tifakt Element Light" panose="020B0303050000020004" pitchFamily="34" charset="0"/>
                <a:ea typeface="Artifakt Element Light" panose="020B0303050000020004" pitchFamily="34" charset="0"/>
              </a:rPr>
              <a:t>•  Cocina Integral.</a:t>
            </a:r>
          </a:p>
          <a:p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tifakt Element Light" panose="020B0303050000020004" pitchFamily="34" charset="0"/>
                <a:ea typeface="Artifakt Element Light" panose="020B0303050000020004" pitchFamily="34" charset="0"/>
              </a:rPr>
              <a:t>•  Cuarto De Lavado.</a:t>
            </a:r>
          </a:p>
          <a:p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tifakt Element Light" panose="020B0303050000020004" pitchFamily="34" charset="0"/>
                <a:ea typeface="Artifakt Element Light" panose="020B0303050000020004" pitchFamily="34" charset="0"/>
              </a:rPr>
              <a:t>•  2 Cajones De Estacionamiento.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83D3B52-8BCC-47D0-810E-9CBDC132DF22}"/>
              </a:ext>
            </a:extLst>
          </p:cNvPr>
          <p:cNvSpPr txBox="1"/>
          <p:nvPr/>
        </p:nvSpPr>
        <p:spPr>
          <a:xfrm>
            <a:off x="6934948" y="3819330"/>
            <a:ext cx="5551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EDIFICIO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.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0379D79-68C9-443E-8A00-404042D544DE}"/>
              </a:ext>
            </a:extLst>
          </p:cNvPr>
          <p:cNvCxnSpPr>
            <a:cxnSpLocks/>
          </p:cNvCxnSpPr>
          <p:nvPr/>
        </p:nvCxnSpPr>
        <p:spPr>
          <a:xfrm>
            <a:off x="6847863" y="4219440"/>
            <a:ext cx="14149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3724FF9-8205-41C8-AA09-93AD660C5AAC}"/>
              </a:ext>
            </a:extLst>
          </p:cNvPr>
          <p:cNvSpPr txBox="1"/>
          <p:nvPr/>
        </p:nvSpPr>
        <p:spPr>
          <a:xfrm>
            <a:off x="6847863" y="4450702"/>
            <a:ext cx="4871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•  TERRAZA CON VISTA A LA CIUDAD.</a:t>
            </a:r>
          </a:p>
          <a:p>
            <a:r>
              <a:rPr lang="es-MX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•  ROOF GARDEN CON AREA DE ASADOR Y FIRE PIT.</a:t>
            </a:r>
          </a:p>
          <a:p>
            <a:r>
              <a:rPr lang="es-MX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•  ELEVADOR.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8B316CD-AB5B-4CB6-8339-436E8F6F6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42" y="6404106"/>
            <a:ext cx="1633729" cy="37319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836B0D8-9A59-4F02-BAFE-8823BE3822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0584" y="28508"/>
            <a:ext cx="1577817" cy="95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9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2A52743-3ADC-47D8-BF1E-D98041AB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1A56AF-DAF9-4A01-B95C-116F7D16A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5" b="4047"/>
          <a:stretch/>
        </p:blipFill>
        <p:spPr>
          <a:xfrm>
            <a:off x="9534831" y="0"/>
            <a:ext cx="2657169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62E5D77-8653-47C6-BFF8-A23F19E36B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31" y="0"/>
            <a:ext cx="2657169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CFF0098-2FDA-401E-9EC5-6368619FE5EE}"/>
              </a:ext>
            </a:extLst>
          </p:cNvPr>
          <p:cNvSpPr txBox="1"/>
          <p:nvPr/>
        </p:nvSpPr>
        <p:spPr>
          <a:xfrm>
            <a:off x="10046986" y="43722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Artifakt Element Light" panose="020B0303050000020004" pitchFamily="34" charset="0"/>
                <a:ea typeface="Artifakt Element Light" panose="020B0303050000020004" pitchFamily="34" charset="0"/>
              </a:rPr>
              <a:t>Ubicación</a:t>
            </a:r>
            <a:endParaRPr lang="es-MX" b="1" dirty="0">
              <a:latin typeface="Artifakt Element Light" panose="020B0303050000020004" pitchFamily="34" charset="0"/>
              <a:ea typeface="Artifakt Element Light" panose="020B03030500000200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B00D75D-6DBF-4524-91B4-E55DF12A5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4" y="1031902"/>
            <a:ext cx="9182240" cy="479419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F7BC037-FFF1-42FA-9F78-1889C61B59BC}"/>
              </a:ext>
            </a:extLst>
          </p:cNvPr>
          <p:cNvSpPr txBox="1"/>
          <p:nvPr/>
        </p:nvSpPr>
        <p:spPr>
          <a:xfrm>
            <a:off x="9697081" y="2259449"/>
            <a:ext cx="22859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tifakt Element Hair" panose="020B0203050000020004" pitchFamily="34" charset="0"/>
                <a:ea typeface="Artifakt Element Hair" panose="020B0203050000020004" pitchFamily="34" charset="0"/>
              </a:rPr>
              <a:t>• Tiendas De Conveniencia.</a:t>
            </a:r>
          </a:p>
          <a:p>
            <a:r>
              <a:rPr lang="es-MX" sz="1600" b="1" dirty="0">
                <a:latin typeface="Artifakt Element Hair" panose="020B0203050000020004" pitchFamily="34" charset="0"/>
                <a:ea typeface="Artifakt Element Hair" panose="020B0203050000020004" pitchFamily="34" charset="0"/>
              </a:rPr>
              <a:t>• Cafeterías</a:t>
            </a:r>
          </a:p>
          <a:p>
            <a:r>
              <a:rPr lang="es-MX" sz="1600" b="1" dirty="0">
                <a:latin typeface="Artifakt Element Hair" panose="020B0203050000020004" pitchFamily="34" charset="0"/>
                <a:ea typeface="Artifakt Element Hair" panose="020B0203050000020004" pitchFamily="34" charset="0"/>
              </a:rPr>
              <a:t>• Gimnasios</a:t>
            </a:r>
          </a:p>
          <a:p>
            <a:r>
              <a:rPr lang="es-MX" sz="1600" b="1" dirty="0">
                <a:latin typeface="Artifakt Element Hair" panose="020B0203050000020004" pitchFamily="34" charset="0"/>
                <a:ea typeface="Artifakt Element Hair" panose="020B0203050000020004" pitchFamily="34" charset="0"/>
              </a:rPr>
              <a:t>• Mercados.</a:t>
            </a:r>
          </a:p>
          <a:p>
            <a:r>
              <a:rPr lang="es-MX" sz="1600" b="1" dirty="0">
                <a:latin typeface="Artifakt Element Hair" panose="020B0203050000020004" pitchFamily="34" charset="0"/>
                <a:ea typeface="Artifakt Element Hair" panose="020B0203050000020004" pitchFamily="34" charset="0"/>
              </a:rPr>
              <a:t>• Parques Y Unidades Deportivas.</a:t>
            </a:r>
          </a:p>
          <a:p>
            <a:r>
              <a:rPr lang="es-MX" sz="1600" b="1" dirty="0">
                <a:latin typeface="Artifakt Element Hair" panose="020B0203050000020004" pitchFamily="34" charset="0"/>
                <a:ea typeface="Artifakt Element Hair" panose="020B0203050000020004" pitchFamily="34" charset="0"/>
              </a:rPr>
              <a:t>• Escuelas.</a:t>
            </a:r>
          </a:p>
          <a:p>
            <a:endParaRPr lang="es-MX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A015923-3EE4-457D-96C6-C5ED5FA1FD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92" y="3043303"/>
            <a:ext cx="373423" cy="51904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5C08459-0BB8-4E86-B0E3-66198ADA4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42" y="6404106"/>
            <a:ext cx="1633729" cy="3731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E4FE575-402A-4FE7-8D57-DFB524B355F4}"/>
              </a:ext>
            </a:extLst>
          </p:cNvPr>
          <p:cNvSpPr txBox="1"/>
          <p:nvPr/>
        </p:nvSpPr>
        <p:spPr>
          <a:xfrm>
            <a:off x="9710496" y="948289"/>
            <a:ext cx="230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tifakt Element Light" panose="020B0303050000020004" pitchFamily="34" charset="0"/>
                <a:ea typeface="Artifakt Element Light" panose="020B0303050000020004" pitchFamily="34" charset="0"/>
              </a:rPr>
              <a:t>• Calle </a:t>
            </a:r>
            <a:r>
              <a:rPr lang="es-MX" sz="1400" dirty="0" err="1">
                <a:latin typeface="Artifakt Element Light" panose="020B0303050000020004" pitchFamily="34" charset="0"/>
                <a:ea typeface="Artifakt Element Light" panose="020B0303050000020004" pitchFamily="34" charset="0"/>
              </a:rPr>
              <a:t>Ahuitzolt</a:t>
            </a:r>
            <a:r>
              <a:rPr lang="es-MX" sz="1400" dirty="0">
                <a:latin typeface="Artifakt Element Light" panose="020B0303050000020004" pitchFamily="34" charset="0"/>
                <a:ea typeface="Artifakt Element Light" panose="020B0303050000020004" pitchFamily="34" charset="0"/>
              </a:rPr>
              <a:t> #260 col. Azteca centro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B8EA08-96AD-45D5-8BB4-C5676A4B0A0A}"/>
              </a:ext>
            </a:extLst>
          </p:cNvPr>
          <p:cNvSpPr txBox="1"/>
          <p:nvPr/>
        </p:nvSpPr>
        <p:spPr>
          <a:xfrm>
            <a:off x="9697081" y="1428004"/>
            <a:ext cx="214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latin typeface="Artifakt Element Light" panose="020B0303050000020004" pitchFamily="34" charset="0"/>
                <a:ea typeface="Artifakt Element Light" panose="020B0303050000020004" pitchFamily="34" charset="0"/>
                <a:hlinkClick r:id="rId8"/>
              </a:rPr>
              <a:t>https://maps.app.goo.gl/WsNWhZQGRoyKxHN29</a:t>
            </a:r>
            <a:endParaRPr lang="es-MX" sz="900" dirty="0">
              <a:latin typeface="Artifakt Element Light" panose="020B0303050000020004" pitchFamily="34" charset="0"/>
              <a:ea typeface="Artifakt Element Light" panose="020B03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0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B9F8BC-3E83-432A-9E53-E6F1D56E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1CFBBD9-ACBC-4D4E-9760-47F584CD5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5" b="4047"/>
          <a:stretch/>
        </p:blipFill>
        <p:spPr>
          <a:xfrm>
            <a:off x="9534831" y="0"/>
            <a:ext cx="265716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D3FD8A-616E-4A3E-A9C9-898B08F5EAF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30" y="0"/>
            <a:ext cx="265716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71916B-E00A-4980-9822-D1696CA76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7" y="402537"/>
            <a:ext cx="10911598" cy="60529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6F87AE7-B98E-44CA-BF74-C93FCFB8E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180" y="2390775"/>
            <a:ext cx="409564" cy="5692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673412C-E966-4FD9-92E4-F0FBDC8009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42" y="6404106"/>
            <a:ext cx="1633729" cy="37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1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31C6B4-C663-45AB-B896-C2B5245DB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7453" cy="6858000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181931E-912C-4467-A0B5-2F57EB2A3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-458" r="36576" b="458"/>
          <a:stretch/>
        </p:blipFill>
        <p:spPr>
          <a:xfrm>
            <a:off x="6561228" y="0"/>
            <a:ext cx="5616226" cy="6858000"/>
          </a:xfrm>
          <a:effectLst>
            <a:softEdge rad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5FFCFF-FA89-49B8-8424-C6F27BAC568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28" y="0"/>
            <a:ext cx="5668375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1BCD6AA-714F-425E-9EAD-D004A35406CB}"/>
              </a:ext>
            </a:extLst>
          </p:cNvPr>
          <p:cNvSpPr txBox="1"/>
          <p:nvPr/>
        </p:nvSpPr>
        <p:spPr>
          <a:xfrm>
            <a:off x="7735803" y="123825"/>
            <a:ext cx="326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Visualización Exterior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C6E348B-AE02-41CA-9779-97761E878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71512"/>
            <a:ext cx="9804400" cy="55149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5F40B6-CCB9-4C7E-9673-75A1F5FF0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42" y="6404106"/>
            <a:ext cx="1633729" cy="37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31C6B4-C663-45AB-B896-C2B5245DB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7453" cy="6858000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181931E-912C-4467-A0B5-2F57EB2A3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-458" r="36576" b="458"/>
          <a:stretch/>
        </p:blipFill>
        <p:spPr>
          <a:xfrm>
            <a:off x="6561228" y="0"/>
            <a:ext cx="5616226" cy="6858000"/>
          </a:xfrm>
          <a:effectLst>
            <a:softEdge rad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5FFCFF-FA89-49B8-8424-C6F27BAC568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28" y="0"/>
            <a:ext cx="5668375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31368C-74A3-426D-A88F-3F78070FFF60}"/>
              </a:ext>
            </a:extLst>
          </p:cNvPr>
          <p:cNvSpPr txBox="1"/>
          <p:nvPr/>
        </p:nvSpPr>
        <p:spPr>
          <a:xfrm>
            <a:off x="7735803" y="123825"/>
            <a:ext cx="326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Visualización Interior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B71E3-D81A-41B0-89D5-B335FFB43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4" y="176212"/>
            <a:ext cx="6096000" cy="26003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21D71B-3F80-496D-916A-9586AE43BF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71" y="4356587"/>
            <a:ext cx="5529137" cy="209070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A186189-850D-4A92-9381-A2DF8D5CE1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6443" b="4801"/>
          <a:stretch/>
        </p:blipFill>
        <p:spPr>
          <a:xfrm>
            <a:off x="6604771" y="939337"/>
            <a:ext cx="5523027" cy="30065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250A0C-1BF5-48EF-B545-D1D6B3AA19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4" y="2952749"/>
            <a:ext cx="6096000" cy="377666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074F6A7-71ED-42FF-A8D1-79BD25774C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42" y="6404106"/>
            <a:ext cx="1633729" cy="37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9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31C6B4-C663-45AB-B896-C2B5245DB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7453" cy="6858000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181931E-912C-4467-A0B5-2F57EB2A3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-458" r="36576" b="458"/>
          <a:stretch/>
        </p:blipFill>
        <p:spPr>
          <a:xfrm>
            <a:off x="6561228" y="0"/>
            <a:ext cx="5616226" cy="6858000"/>
          </a:xfrm>
          <a:effectLst>
            <a:softEdge rad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5FFCFF-FA89-49B8-8424-C6F27BAC568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28" y="0"/>
            <a:ext cx="5668375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2D8544F-8507-4832-9D70-2CE2D614DBA8}"/>
              </a:ext>
            </a:extLst>
          </p:cNvPr>
          <p:cNvSpPr txBox="1"/>
          <p:nvPr/>
        </p:nvSpPr>
        <p:spPr>
          <a:xfrm>
            <a:off x="6509079" y="123825"/>
            <a:ext cx="572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Visualización Terraza Y Área De Asador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35E2A6-3B4F-445B-B279-C550E7051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0" y="3219318"/>
            <a:ext cx="6214533" cy="34956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60EAC3-C0FF-4B0B-8394-3F50820DAB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478" y="1885852"/>
            <a:ext cx="5477873" cy="308130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2D2609D-608A-45D8-BF25-DB48965B63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" y="123825"/>
            <a:ext cx="6432176" cy="27336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FAE26BA-77A5-4B5D-BA90-7C2C1877F6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42" y="6404106"/>
            <a:ext cx="1633729" cy="37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56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180</Words>
  <Application>Microsoft Office PowerPoint</Application>
  <PresentationFormat>Panorámica</PresentationFormat>
  <Paragraphs>38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Artifakt Element Hair</vt:lpstr>
      <vt:lpstr>Artifakt Element Light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leyva</dc:creator>
  <cp:lastModifiedBy>jgonzalez@insumosintl.com</cp:lastModifiedBy>
  <cp:revision>38</cp:revision>
  <dcterms:created xsi:type="dcterms:W3CDTF">2024-11-12T17:04:15Z</dcterms:created>
  <dcterms:modified xsi:type="dcterms:W3CDTF">2025-03-17T22:43:59Z</dcterms:modified>
</cp:coreProperties>
</file>