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27" d="100"/>
          <a:sy n="127" d="100"/>
        </p:scale>
        <p:origin x="18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 estimado (MXN millones)</c:v>
                </c:pt>
              </c:strCache>
            </c:strRef>
          </c:tx>
          <c:spPr>
            <a:solidFill>
              <a:srgbClr val="1A2B4A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61-894C-A879-090C83DCBE91}"/>
              </c:ext>
            </c:extLst>
          </c:dPt>
          <c:dPt>
            <c:idx val="1"/>
            <c:invertIfNegative val="0"/>
            <c:bubble3D val="0"/>
            <c:spPr>
              <a:solidFill>
                <a:srgbClr val="0D6E6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6461-894C-A879-090C83DCBE91}"/>
              </c:ext>
            </c:extLst>
          </c:dPt>
          <c:dPt>
            <c:idx val="2"/>
            <c:invertIfNegative val="0"/>
            <c:bubble3D val="0"/>
            <c:spPr>
              <a:solidFill>
                <a:srgbClr val="C9A84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6461-894C-A879-090C83DCBE9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>
                    <a:solidFill>
                      <a:srgbClr val="334155"/>
                    </a:solidFill>
                    <a:latin typeface="Arial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Comparativo
de Mercado</c:v>
                </c:pt>
                <c:pt idx="1">
                  <c:v>Valor Físico
o de Costos</c:v>
                </c:pt>
                <c:pt idx="2">
                  <c:v>Capitalización
de Rentas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51.04</c:v>
                </c:pt>
                <c:pt idx="1">
                  <c:v>44.09</c:v>
                </c:pt>
                <c:pt idx="2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61-894C-A879-090C83DCBE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334155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3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2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57200" cy="51435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Shape 1"/>
          <p:cNvSpPr/>
          <p:nvPr/>
        </p:nvSpPr>
        <p:spPr>
          <a:xfrm>
            <a:off x="5303520" y="0"/>
            <a:ext cx="3840480" cy="5143500"/>
          </a:xfrm>
          <a:prstGeom prst="rect">
            <a:avLst/>
          </a:prstGeom>
          <a:solidFill>
            <a:srgbClr val="162238"/>
          </a:solidFill>
          <a:ln w="12700">
            <a:solidFill>
              <a:srgbClr val="162238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4" name="Text 2"/>
          <p:cNvSpPr/>
          <p:nvPr/>
        </p:nvSpPr>
        <p:spPr>
          <a:xfrm>
            <a:off x="731520" y="457200"/>
            <a:ext cx="7772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OPORTUNIDAD DE INVERSIÓN INMOBILIARIA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731520" y="914400"/>
            <a:ext cx="475488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5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EDIFICIO</a:t>
            </a:r>
            <a:endParaRPr lang="en-US" sz="5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5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BANÚS</a:t>
            </a:r>
            <a:endParaRPr lang="en-US" sz="5800" dirty="0"/>
          </a:p>
        </p:txBody>
      </p:sp>
      <p:sp>
        <p:nvSpPr>
          <p:cNvPr id="6" name="Text 4"/>
          <p:cNvSpPr/>
          <p:nvPr/>
        </p:nvSpPr>
        <p:spPr>
          <a:xfrm>
            <a:off x="731520" y="292608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Fraccionamiento Tecnológico · Querétaro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731520" y="3520440"/>
            <a:ext cx="3749040" cy="822960"/>
          </a:xfrm>
          <a:prstGeom prst="roundRect">
            <a:avLst>
              <a:gd name="adj" fmla="val 5556"/>
            </a:avLst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8" name="Text 6"/>
          <p:cNvSpPr/>
          <p:nvPr/>
        </p:nvSpPr>
        <p:spPr>
          <a:xfrm>
            <a:off x="731520" y="3520440"/>
            <a:ext cx="37490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Valor Comercial  $58,439,000 MXN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5577840" y="548640"/>
            <a:ext cx="33375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C9A84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 niveles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5577840" y="950976"/>
            <a:ext cx="3337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Edificio mixto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5577840" y="1554480"/>
            <a:ext cx="33375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C9A84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2,693 m²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5577840" y="1956816"/>
            <a:ext cx="3337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Construcción total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5577840" y="2560320"/>
            <a:ext cx="33375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C9A84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2,099 m²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5577840" y="2962656"/>
            <a:ext cx="3337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Terreno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5577840" y="3566160"/>
            <a:ext cx="33375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C9A84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Fracc. Tecnológico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5577840" y="3968496"/>
            <a:ext cx="3337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Querétaro, Qro.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731520" y="4709160"/>
            <a:ext cx="7772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Avalúo: 22 de febrero de 2024  |  Valuador: M. en C. Ing. Federico I. Larriva Pérez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37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ANÁLISIS FINANCIERO DE LA INVERSIÓN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57200" y="50292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2B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Retorno sobre la Inversión</a:t>
            </a:r>
            <a:endParaRPr lang="en-US" sz="2800" dirty="0"/>
          </a:p>
        </p:txBody>
      </p:sp>
      <p:graphicFrame>
        <p:nvGraphicFramePr>
          <p:cNvPr id="5" name="Chart 0"/>
          <p:cNvGraphicFramePr/>
          <p:nvPr/>
        </p:nvGraphicFramePr>
        <p:xfrm>
          <a:off x="320040" y="1143000"/>
          <a:ext cx="502920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3"/>
          <p:cNvSpPr/>
          <p:nvPr/>
        </p:nvSpPr>
        <p:spPr>
          <a:xfrm>
            <a:off x="320040" y="411480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Los 3 enfoques confirman el valor del activo.</a:t>
            </a:r>
            <a:endParaRPr lang="en-US" sz="950" dirty="0"/>
          </a:p>
          <a:p>
            <a:pPr marL="0" indent="0">
              <a:buNone/>
            </a:pPr>
            <a:r>
              <a:rPr lang="en-US" sz="9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Precio de venta ofertado: $58,439,000 MXN.</a:t>
            </a:r>
            <a:endParaRPr lang="en-US" sz="950" dirty="0"/>
          </a:p>
        </p:txBody>
      </p:sp>
      <p:sp>
        <p:nvSpPr>
          <p:cNvPr id="7" name="Shape 4"/>
          <p:cNvSpPr/>
          <p:nvPr/>
        </p:nvSpPr>
        <p:spPr>
          <a:xfrm>
            <a:off x="5532120" y="1143000"/>
            <a:ext cx="3337560" cy="868680"/>
          </a:xfrm>
          <a:prstGeom prst="roundRect">
            <a:avLst>
              <a:gd name="adj" fmla="val 736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8" name="Text 5"/>
          <p:cNvSpPr/>
          <p:nvPr/>
        </p:nvSpPr>
        <p:spPr>
          <a:xfrm>
            <a:off x="5577840" y="1188720"/>
            <a:ext cx="11887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A2B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3.45%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812280" y="1179576"/>
            <a:ext cx="19659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Yield anual actual</a:t>
            </a:r>
            <a:endParaRPr lang="en-US" sz="1000" dirty="0"/>
          </a:p>
          <a:p>
            <a:pPr marL="0" indent="0">
              <a:buNone/>
            </a:pPr>
            <a:r>
              <a:rPr lang="en-US" sz="1000" b="1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(ingresos actuales)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6812280" y="1563624"/>
            <a:ext cx="19659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$168K mensual / $58.4M</a:t>
            </a:r>
            <a:endParaRPr lang="en-US" sz="850" dirty="0"/>
          </a:p>
        </p:txBody>
      </p:sp>
      <p:sp>
        <p:nvSpPr>
          <p:cNvPr id="11" name="Shape 8"/>
          <p:cNvSpPr/>
          <p:nvPr/>
        </p:nvSpPr>
        <p:spPr>
          <a:xfrm>
            <a:off x="5532120" y="2130552"/>
            <a:ext cx="3337560" cy="868680"/>
          </a:xfrm>
          <a:prstGeom prst="roundRect">
            <a:avLst>
              <a:gd name="adj" fmla="val 736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2" name="Text 9"/>
          <p:cNvSpPr/>
          <p:nvPr/>
        </p:nvSpPr>
        <p:spPr>
          <a:xfrm>
            <a:off x="5577840" y="2176272"/>
            <a:ext cx="11887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A2B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6.51%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6812280" y="2167128"/>
            <a:ext cx="19659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Yield al 100%</a:t>
            </a:r>
            <a:endParaRPr lang="en-US" sz="1000" dirty="0"/>
          </a:p>
          <a:p>
            <a:pPr marL="0" indent="0">
              <a:buNone/>
            </a:pPr>
            <a:r>
              <a:rPr lang="en-US" sz="1000" b="1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ocupación</a:t>
            </a:r>
            <a:endParaRPr lang="en-US" sz="1000" dirty="0"/>
          </a:p>
        </p:txBody>
      </p:sp>
      <p:sp>
        <p:nvSpPr>
          <p:cNvPr id="14" name="Text 11"/>
          <p:cNvSpPr/>
          <p:nvPr/>
        </p:nvSpPr>
        <p:spPr>
          <a:xfrm>
            <a:off x="6812280" y="2551176"/>
            <a:ext cx="19659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$317K mensual / $58.4M</a:t>
            </a:r>
            <a:endParaRPr lang="en-US" sz="850" dirty="0"/>
          </a:p>
        </p:txBody>
      </p:sp>
      <p:sp>
        <p:nvSpPr>
          <p:cNvPr id="15" name="Shape 12"/>
          <p:cNvSpPr/>
          <p:nvPr/>
        </p:nvSpPr>
        <p:spPr>
          <a:xfrm>
            <a:off x="5532120" y="3118104"/>
            <a:ext cx="3337560" cy="868680"/>
          </a:xfrm>
          <a:prstGeom prst="roundRect">
            <a:avLst>
              <a:gd name="adj" fmla="val 736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6" name="Text 13"/>
          <p:cNvSpPr/>
          <p:nvPr/>
        </p:nvSpPr>
        <p:spPr>
          <a:xfrm>
            <a:off x="5577840" y="3163824"/>
            <a:ext cx="11887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A2B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~14 años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6812280" y="3154680"/>
            <a:ext cx="19659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Recuperación</a:t>
            </a:r>
            <a:endParaRPr lang="en-US" sz="1000" dirty="0"/>
          </a:p>
          <a:p>
            <a:pPr marL="0" indent="0">
              <a:buNone/>
            </a:pPr>
            <a:r>
              <a:rPr lang="en-US" sz="1000" b="1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ingresos actuales</a:t>
            </a:r>
            <a:endParaRPr lang="en-US" sz="1000" dirty="0"/>
          </a:p>
        </p:txBody>
      </p:sp>
      <p:sp>
        <p:nvSpPr>
          <p:cNvPr id="18" name="Text 15"/>
          <p:cNvSpPr/>
          <p:nvPr/>
        </p:nvSpPr>
        <p:spPr>
          <a:xfrm>
            <a:off x="6812280" y="3538728"/>
            <a:ext cx="19659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 revalorización</a:t>
            </a:r>
            <a:endParaRPr lang="en-US" sz="850" dirty="0"/>
          </a:p>
        </p:txBody>
      </p:sp>
      <p:sp>
        <p:nvSpPr>
          <p:cNvPr id="19" name="Shape 16"/>
          <p:cNvSpPr/>
          <p:nvPr/>
        </p:nvSpPr>
        <p:spPr>
          <a:xfrm>
            <a:off x="5532120" y="4105656"/>
            <a:ext cx="3337560" cy="868680"/>
          </a:xfrm>
          <a:prstGeom prst="roundRect">
            <a:avLst>
              <a:gd name="adj" fmla="val 7368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20" name="Text 17"/>
          <p:cNvSpPr/>
          <p:nvPr/>
        </p:nvSpPr>
        <p:spPr>
          <a:xfrm>
            <a:off x="5577840" y="4151376"/>
            <a:ext cx="118872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A2B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~5 años</a:t>
            </a:r>
            <a:endParaRPr lang="en-US" sz="2200" dirty="0"/>
          </a:p>
        </p:txBody>
      </p:sp>
      <p:sp>
        <p:nvSpPr>
          <p:cNvPr id="21" name="Text 18"/>
          <p:cNvSpPr/>
          <p:nvPr/>
        </p:nvSpPr>
        <p:spPr>
          <a:xfrm>
            <a:off x="6812280" y="4142232"/>
            <a:ext cx="19659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Recuperación</a:t>
            </a:r>
            <a:endParaRPr lang="en-US" sz="1000" dirty="0"/>
          </a:p>
          <a:p>
            <a:pPr marL="0" indent="0">
              <a:buNone/>
            </a:pPr>
            <a:r>
              <a:rPr lang="en-US" sz="1000" b="1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escenario hotelero</a:t>
            </a:r>
            <a:endParaRPr lang="en-US" sz="1000" dirty="0"/>
          </a:p>
        </p:txBody>
      </p:sp>
      <p:sp>
        <p:nvSpPr>
          <p:cNvPr id="22" name="Text 19"/>
          <p:cNvSpPr/>
          <p:nvPr/>
        </p:nvSpPr>
        <p:spPr>
          <a:xfrm>
            <a:off x="6812280" y="4526280"/>
            <a:ext cx="19659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ADR estimado</a:t>
            </a:r>
            <a:endParaRPr lang="en-US" sz="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37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ESCENARIO A · RECONVERSIÓN HOTELERA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57200" y="50292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2B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Hotel Boutique / Apart-hotel Corporativo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20040" y="1143000"/>
            <a:ext cx="5394960" cy="1051560"/>
          </a:xfrm>
          <a:prstGeom prst="roundRect">
            <a:avLst>
              <a:gd name="adj" fmla="val 6957"/>
            </a:avLst>
          </a:prstGeom>
          <a:solidFill>
            <a:srgbClr val="1A2B4A"/>
          </a:solidFill>
          <a:ln w="12700">
            <a:solidFill>
              <a:srgbClr val="1A2B4A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6" name="Text 4"/>
          <p:cNvSpPr/>
          <p:nvPr/>
        </p:nvSpPr>
        <p:spPr>
          <a:xfrm>
            <a:off x="502920" y="1207008"/>
            <a:ext cx="50292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Querétaro recibe más de 3.5 millones de visitantes al año, con fuerte demanda corporativa. El Fracc. Tecnológico concentra empresas, universidades y hospitales — sin hotel boutique en 1 km.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320040" y="2331720"/>
            <a:ext cx="2377440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8" name="Text 6"/>
          <p:cNvSpPr/>
          <p:nvPr/>
        </p:nvSpPr>
        <p:spPr>
          <a:xfrm>
            <a:off x="320040" y="2395728"/>
            <a:ext cx="2377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🛏️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411480" y="2734056"/>
            <a:ext cx="21945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Capacidad hotelera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411480" y="2971800"/>
            <a:ext cx="21945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 suites corporativas o hasta 57 habitaciones estándar con redistribución.</a:t>
            </a:r>
            <a:endParaRPr lang="en-US" sz="850" dirty="0"/>
          </a:p>
        </p:txBody>
      </p:sp>
      <p:sp>
        <p:nvSpPr>
          <p:cNvPr id="11" name="Shape 9"/>
          <p:cNvSpPr/>
          <p:nvPr/>
        </p:nvSpPr>
        <p:spPr>
          <a:xfrm>
            <a:off x="2834640" y="2331720"/>
            <a:ext cx="2377440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2" name="Text 10"/>
          <p:cNvSpPr/>
          <p:nvPr/>
        </p:nvSpPr>
        <p:spPr>
          <a:xfrm>
            <a:off x="2834640" y="2395728"/>
            <a:ext cx="2377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🏪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2926080" y="2734056"/>
            <a:ext cx="21945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Locales conservados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2926080" y="2971800"/>
            <a:ext cx="21945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locales comerciales para restaurante, spa, tienda o servicios al huésped.</a:t>
            </a:r>
            <a:endParaRPr lang="en-US" sz="850" dirty="0"/>
          </a:p>
        </p:txBody>
      </p:sp>
      <p:sp>
        <p:nvSpPr>
          <p:cNvPr id="15" name="Shape 13"/>
          <p:cNvSpPr/>
          <p:nvPr/>
        </p:nvSpPr>
        <p:spPr>
          <a:xfrm>
            <a:off x="320040" y="3611880"/>
            <a:ext cx="2377440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6" name="Text 14"/>
          <p:cNvSpPr/>
          <p:nvPr/>
        </p:nvSpPr>
        <p:spPr>
          <a:xfrm>
            <a:off x="320040" y="3675888"/>
            <a:ext cx="2377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💼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411480" y="4014216"/>
            <a:ext cx="21945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Mercado corporativo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411480" y="4251960"/>
            <a:ext cx="21945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Intel, Kia, Samsung y +200 empresas en radio de 5 km.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2834640" y="3611880"/>
            <a:ext cx="2377440" cy="1143000"/>
          </a:xfrm>
          <a:prstGeom prst="roundRect">
            <a:avLst>
              <a:gd name="adj" fmla="val 640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20" name="Text 18"/>
          <p:cNvSpPr/>
          <p:nvPr/>
        </p:nvSpPr>
        <p:spPr>
          <a:xfrm>
            <a:off x="2834640" y="3675888"/>
            <a:ext cx="2377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📊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2926080" y="4014216"/>
            <a:ext cx="21945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Rentabilidad hotelera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2926080" y="4251960"/>
            <a:ext cx="219456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ADR $1,800 MXN. Al 65% ocupación: +$370K mensual vs renta actual.</a:t>
            </a:r>
            <a:endParaRPr lang="en-US" sz="850" dirty="0"/>
          </a:p>
        </p:txBody>
      </p:sp>
      <p:sp>
        <p:nvSpPr>
          <p:cNvPr id="23" name="Shape 21"/>
          <p:cNvSpPr/>
          <p:nvPr/>
        </p:nvSpPr>
        <p:spPr>
          <a:xfrm>
            <a:off x="5394960" y="1143000"/>
            <a:ext cx="3520440" cy="3749040"/>
          </a:xfrm>
          <a:prstGeom prst="roundRect">
            <a:avLst>
              <a:gd name="adj" fmla="val 2597"/>
            </a:avLst>
          </a:prstGeom>
          <a:solidFill>
            <a:srgbClr val="0A1F3A"/>
          </a:solidFill>
          <a:ln w="12700">
            <a:solidFill>
              <a:srgbClr val="0A1F3A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24" name="Text 22"/>
          <p:cNvSpPr/>
          <p:nvPr/>
        </p:nvSpPr>
        <p:spPr>
          <a:xfrm>
            <a:off x="5440680" y="1234440"/>
            <a:ext cx="34290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kern="0" spc="1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PROYECCIÓN FINANCIERA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kern="0" spc="1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BOUTIQUE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5440680" y="1965960"/>
            <a:ext cx="3429000" cy="365760"/>
          </a:xfrm>
          <a:prstGeom prst="rect">
            <a:avLst/>
          </a:prstGeom>
          <a:solidFill>
            <a:srgbClr val="132840"/>
          </a:solidFill>
          <a:ln w="12700">
            <a:solidFill>
              <a:srgbClr val="132840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26" name="Text 24"/>
          <p:cNvSpPr/>
          <p:nvPr/>
        </p:nvSpPr>
        <p:spPr>
          <a:xfrm>
            <a:off x="5532120" y="196596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Habitaciones disponibles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7360920" y="1965960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 suites / 57 hab.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5440680" y="2368296"/>
            <a:ext cx="3429000" cy="365760"/>
          </a:xfrm>
          <a:prstGeom prst="rect">
            <a:avLst/>
          </a:prstGeom>
          <a:solidFill>
            <a:srgbClr val="0A1F3A"/>
          </a:solidFill>
          <a:ln w="12700">
            <a:solidFill>
              <a:srgbClr val="0A1F3A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29" name="Text 27"/>
          <p:cNvSpPr/>
          <p:nvPr/>
        </p:nvSpPr>
        <p:spPr>
          <a:xfrm>
            <a:off x="5532120" y="2368296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ADR estimado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7360920" y="2368296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$1,800 MXN / noche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5440680" y="2770632"/>
            <a:ext cx="3429000" cy="365760"/>
          </a:xfrm>
          <a:prstGeom prst="rect">
            <a:avLst/>
          </a:prstGeom>
          <a:solidFill>
            <a:srgbClr val="132840"/>
          </a:solidFill>
          <a:ln w="12700">
            <a:solidFill>
              <a:srgbClr val="132840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2" name="Text 30"/>
          <p:cNvSpPr/>
          <p:nvPr/>
        </p:nvSpPr>
        <p:spPr>
          <a:xfrm>
            <a:off x="5532120" y="2770632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Ocupación 65%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7360920" y="2770632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~37 hab./noche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5440680" y="3172968"/>
            <a:ext cx="3429000" cy="365760"/>
          </a:xfrm>
          <a:prstGeom prst="rect">
            <a:avLst/>
          </a:prstGeom>
          <a:solidFill>
            <a:srgbClr val="0A1F3A"/>
          </a:solidFill>
          <a:ln w="12700">
            <a:solidFill>
              <a:srgbClr val="0A1F3A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5" name="Text 33"/>
          <p:cNvSpPr/>
          <p:nvPr/>
        </p:nvSpPr>
        <p:spPr>
          <a:xfrm>
            <a:off x="5532120" y="3172968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Ingreso mensual bruto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7360920" y="3172968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$1,998,000 MXN</a:t>
            </a:r>
            <a:endParaRPr lang="en-US" sz="900" dirty="0"/>
          </a:p>
        </p:txBody>
      </p:sp>
      <p:sp>
        <p:nvSpPr>
          <p:cNvPr id="37" name="Shape 35"/>
          <p:cNvSpPr/>
          <p:nvPr/>
        </p:nvSpPr>
        <p:spPr>
          <a:xfrm>
            <a:off x="5440680" y="3575304"/>
            <a:ext cx="3429000" cy="365760"/>
          </a:xfrm>
          <a:prstGeom prst="rect">
            <a:avLst/>
          </a:prstGeom>
          <a:solidFill>
            <a:srgbClr val="132840"/>
          </a:solidFill>
          <a:ln w="12700">
            <a:solidFill>
              <a:srgbClr val="132840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8" name="Text 36"/>
          <p:cNvSpPr/>
          <p:nvPr/>
        </p:nvSpPr>
        <p:spPr>
          <a:xfrm>
            <a:off x="5532120" y="3575304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Costos operativos ~45%</a:t>
            </a:r>
            <a:endParaRPr lang="en-US" sz="900" dirty="0"/>
          </a:p>
        </p:txBody>
      </p:sp>
      <p:sp>
        <p:nvSpPr>
          <p:cNvPr id="39" name="Text 37"/>
          <p:cNvSpPr/>
          <p:nvPr/>
        </p:nvSpPr>
        <p:spPr>
          <a:xfrm>
            <a:off x="7360920" y="3575304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–$899,100 MXN</a:t>
            </a:r>
            <a:endParaRPr lang="en-US" sz="900" dirty="0"/>
          </a:p>
        </p:txBody>
      </p:sp>
      <p:sp>
        <p:nvSpPr>
          <p:cNvPr id="40" name="Shape 38"/>
          <p:cNvSpPr/>
          <p:nvPr/>
        </p:nvSpPr>
        <p:spPr>
          <a:xfrm>
            <a:off x="5440680" y="3977640"/>
            <a:ext cx="3429000" cy="365760"/>
          </a:xfrm>
          <a:prstGeom prst="rect">
            <a:avLst/>
          </a:prstGeom>
          <a:solidFill>
            <a:srgbClr val="0A1F3A"/>
          </a:solidFill>
          <a:ln w="12700">
            <a:solidFill>
              <a:srgbClr val="0A1F3A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41" name="Text 39"/>
          <p:cNvSpPr/>
          <p:nvPr/>
        </p:nvSpPr>
        <p:spPr>
          <a:xfrm>
            <a:off x="5532120" y="397764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Ingreso neto mensual est.</a:t>
            </a:r>
            <a:endParaRPr lang="en-US" sz="900" dirty="0"/>
          </a:p>
        </p:txBody>
      </p:sp>
      <p:sp>
        <p:nvSpPr>
          <p:cNvPr id="42" name="Text 40"/>
          <p:cNvSpPr/>
          <p:nvPr/>
        </p:nvSpPr>
        <p:spPr>
          <a:xfrm>
            <a:off x="7360920" y="3977640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$1,098,900 MXN</a:t>
            </a:r>
            <a:endParaRPr lang="en-US" sz="900" dirty="0"/>
          </a:p>
        </p:txBody>
      </p:sp>
      <p:sp>
        <p:nvSpPr>
          <p:cNvPr id="43" name="Shape 41"/>
          <p:cNvSpPr/>
          <p:nvPr/>
        </p:nvSpPr>
        <p:spPr>
          <a:xfrm>
            <a:off x="5440680" y="4379976"/>
            <a:ext cx="3429000" cy="365760"/>
          </a:xfrm>
          <a:prstGeom prst="rect">
            <a:avLst/>
          </a:prstGeom>
          <a:solidFill>
            <a:srgbClr val="132840"/>
          </a:solidFill>
          <a:ln w="12700">
            <a:solidFill>
              <a:srgbClr val="132840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44" name="Text 42"/>
          <p:cNvSpPr/>
          <p:nvPr/>
        </p:nvSpPr>
        <p:spPr>
          <a:xfrm>
            <a:off x="5532120" y="4379976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Yield anual proyectado</a:t>
            </a:r>
            <a:endParaRPr lang="en-US" sz="900" dirty="0"/>
          </a:p>
        </p:txBody>
      </p:sp>
      <p:sp>
        <p:nvSpPr>
          <p:cNvPr id="45" name="Text 43"/>
          <p:cNvSpPr/>
          <p:nvPr/>
        </p:nvSpPr>
        <p:spPr>
          <a:xfrm>
            <a:off x="7360920" y="4379976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~22.6%</a:t>
            </a:r>
            <a:endParaRPr lang="en-US" sz="900" dirty="0"/>
          </a:p>
        </p:txBody>
      </p:sp>
      <p:sp>
        <p:nvSpPr>
          <p:cNvPr id="46" name="Shape 44"/>
          <p:cNvSpPr/>
          <p:nvPr/>
        </p:nvSpPr>
        <p:spPr>
          <a:xfrm>
            <a:off x="5440680" y="4782312"/>
            <a:ext cx="3429000" cy="365760"/>
          </a:xfrm>
          <a:prstGeom prst="rect">
            <a:avLst/>
          </a:prstGeom>
          <a:solidFill>
            <a:srgbClr val="0A1F3A"/>
          </a:solidFill>
          <a:ln w="12700">
            <a:solidFill>
              <a:srgbClr val="0A1F3A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47" name="Text 45"/>
          <p:cNvSpPr/>
          <p:nvPr/>
        </p:nvSpPr>
        <p:spPr>
          <a:xfrm>
            <a:off x="5532120" y="4782312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Recuperación estimada</a:t>
            </a:r>
            <a:endParaRPr lang="en-US" sz="900" dirty="0"/>
          </a:p>
        </p:txBody>
      </p:sp>
      <p:sp>
        <p:nvSpPr>
          <p:cNvPr id="48" name="Text 46"/>
          <p:cNvSpPr/>
          <p:nvPr/>
        </p:nvSpPr>
        <p:spPr>
          <a:xfrm>
            <a:off x="7360920" y="4782312"/>
            <a:ext cx="1463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~5 años</a:t>
            </a:r>
            <a:endParaRPr lang="en-US" sz="900" dirty="0"/>
          </a:p>
        </p:txBody>
      </p:sp>
      <p:sp>
        <p:nvSpPr>
          <p:cNvPr id="49" name="Text 47"/>
          <p:cNvSpPr/>
          <p:nvPr/>
        </p:nvSpPr>
        <p:spPr>
          <a:xfrm>
            <a:off x="5440680" y="4709160"/>
            <a:ext cx="3429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*Proyecciones estimadas. Se recomienda estudio de factibilidad.</a:t>
            </a:r>
            <a:endParaRPr lang="en-US" sz="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37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ESCENARIO B · CLÍNICA O CENTRO MÉDICO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57200" y="50292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2B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Hospital Privado / Clínica Especializada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20040" y="1143000"/>
            <a:ext cx="5394960" cy="1005840"/>
          </a:xfrm>
          <a:prstGeom prst="roundRect">
            <a:avLst>
              <a:gd name="adj" fmla="val 7273"/>
            </a:avLst>
          </a:prstGeom>
          <a:solidFill>
            <a:srgbClr val="0D6E6E"/>
          </a:solidFill>
          <a:ln w="12700">
            <a:solidFill>
              <a:srgbClr val="0D6E6E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6" name="Text 4"/>
          <p:cNvSpPr/>
          <p:nvPr/>
        </p:nvSpPr>
        <p:spPr>
          <a:xfrm>
            <a:off x="502920" y="1207008"/>
            <a:ext cx="50292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Querétaro es uno de los estados con mayor crecimiento poblacional de México. La demanda de servicios médicos privados crece al 8% anual. El Fracc. Tecnológico carece de hospital privado en un radio de 2 km.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320040" y="2286000"/>
            <a:ext cx="2377440" cy="1188720"/>
          </a:xfrm>
          <a:prstGeom prst="roundRect">
            <a:avLst>
              <a:gd name="adj" fmla="val 615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8" name="Text 6"/>
          <p:cNvSpPr/>
          <p:nvPr/>
        </p:nvSpPr>
        <p:spPr>
          <a:xfrm>
            <a:off x="320040" y="2350008"/>
            <a:ext cx="2377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🏥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411480" y="2688336"/>
            <a:ext cx="21945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niveles funcionales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411480" y="2926080"/>
            <a:ext cx="21945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Planta baja: urgencias y consultorios. Pisos 1-3: hospitalización, quirófanos y especialidades.</a:t>
            </a:r>
            <a:endParaRPr lang="en-US" sz="850" dirty="0"/>
          </a:p>
        </p:txBody>
      </p:sp>
      <p:sp>
        <p:nvSpPr>
          <p:cNvPr id="11" name="Shape 9"/>
          <p:cNvSpPr/>
          <p:nvPr/>
        </p:nvSpPr>
        <p:spPr>
          <a:xfrm>
            <a:off x="2834640" y="2286000"/>
            <a:ext cx="2377440" cy="1188720"/>
          </a:xfrm>
          <a:prstGeom prst="roundRect">
            <a:avLst>
              <a:gd name="adj" fmla="val 615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2" name="Text 10"/>
          <p:cNvSpPr/>
          <p:nvPr/>
        </p:nvSpPr>
        <p:spPr>
          <a:xfrm>
            <a:off x="2834640" y="2350008"/>
            <a:ext cx="2377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🅿️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2926080" y="2688336"/>
            <a:ext cx="21945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Estacionamiento propio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2926080" y="2926080"/>
            <a:ext cx="21945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 cajones propios más área externa. Fundamental para un centro médico.</a:t>
            </a:r>
            <a:endParaRPr lang="en-US" sz="850" dirty="0"/>
          </a:p>
        </p:txBody>
      </p:sp>
      <p:sp>
        <p:nvSpPr>
          <p:cNvPr id="15" name="Shape 13"/>
          <p:cNvSpPr/>
          <p:nvPr/>
        </p:nvSpPr>
        <p:spPr>
          <a:xfrm>
            <a:off x="320040" y="3611880"/>
            <a:ext cx="2377440" cy="1188720"/>
          </a:xfrm>
          <a:prstGeom prst="roundRect">
            <a:avLst>
              <a:gd name="adj" fmla="val 615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6" name="Text 14"/>
          <p:cNvSpPr/>
          <p:nvPr/>
        </p:nvSpPr>
        <p:spPr>
          <a:xfrm>
            <a:off x="320040" y="3675888"/>
            <a:ext cx="2377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🔌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411480" y="4014216"/>
            <a:ext cx="21945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Infraestructura sólida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411480" y="4251960"/>
            <a:ext cx="21945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Cisterna 40m³, instalaciones hidráulicas y eléctricas robustas.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2834640" y="3611880"/>
            <a:ext cx="2377440" cy="1188720"/>
          </a:xfrm>
          <a:prstGeom prst="roundRect">
            <a:avLst>
              <a:gd name="adj" fmla="val 615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20" name="Text 18"/>
          <p:cNvSpPr/>
          <p:nvPr/>
        </p:nvSpPr>
        <p:spPr>
          <a:xfrm>
            <a:off x="2834640" y="3675888"/>
            <a:ext cx="2377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📍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2926080" y="4014216"/>
            <a:ext cx="21945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Zona sin competencia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2926080" y="4251960"/>
            <a:ext cx="219456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 hospital privado equivalente en 2 km dentro del fraccionamiento.</a:t>
            </a:r>
            <a:endParaRPr lang="en-US" sz="850" dirty="0"/>
          </a:p>
        </p:txBody>
      </p:sp>
      <p:sp>
        <p:nvSpPr>
          <p:cNvPr id="23" name="Shape 21"/>
          <p:cNvSpPr/>
          <p:nvPr/>
        </p:nvSpPr>
        <p:spPr>
          <a:xfrm>
            <a:off x="5394960" y="1143000"/>
            <a:ext cx="3520440" cy="3749040"/>
          </a:xfrm>
          <a:prstGeom prst="roundRect">
            <a:avLst>
              <a:gd name="adj" fmla="val 2597"/>
            </a:avLst>
          </a:prstGeom>
          <a:solidFill>
            <a:srgbClr val="062C2C"/>
          </a:solidFill>
          <a:ln w="12700">
            <a:solidFill>
              <a:srgbClr val="062C2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24" name="Text 22"/>
          <p:cNvSpPr/>
          <p:nvPr/>
        </p:nvSpPr>
        <p:spPr>
          <a:xfrm>
            <a:off x="5440680" y="1234440"/>
            <a:ext cx="34290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kern="0" spc="1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DISTRIBUCIÓN PROPUESTA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b="1" kern="0" spc="1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CENTRO MÉDICO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5486400" y="1920240"/>
            <a:ext cx="3337560" cy="502920"/>
          </a:xfrm>
          <a:prstGeom prst="roundRect">
            <a:avLst>
              <a:gd name="adj" fmla="val 9091"/>
            </a:avLst>
          </a:prstGeom>
          <a:solidFill>
            <a:srgbClr val="0D4444"/>
          </a:solidFill>
          <a:ln w="12700">
            <a:solidFill>
              <a:srgbClr val="0D4444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26" name="Text 24"/>
          <p:cNvSpPr/>
          <p:nvPr/>
        </p:nvSpPr>
        <p:spPr>
          <a:xfrm>
            <a:off x="5577840" y="1920240"/>
            <a:ext cx="1005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Planta Baja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6583680" y="1920240"/>
            <a:ext cx="21945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Urgencias · Admisión · Farmacia · 7 consultorios</a:t>
            </a:r>
            <a:endParaRPr lang="en-US" sz="850" dirty="0"/>
          </a:p>
        </p:txBody>
      </p:sp>
      <p:sp>
        <p:nvSpPr>
          <p:cNvPr id="28" name="Shape 26"/>
          <p:cNvSpPr/>
          <p:nvPr/>
        </p:nvSpPr>
        <p:spPr>
          <a:xfrm>
            <a:off x="5486400" y="2487168"/>
            <a:ext cx="3337560" cy="502920"/>
          </a:xfrm>
          <a:prstGeom prst="roundRect">
            <a:avLst>
              <a:gd name="adj" fmla="val 9091"/>
            </a:avLst>
          </a:prstGeom>
          <a:solidFill>
            <a:srgbClr val="0D4444"/>
          </a:solidFill>
          <a:ln w="12700">
            <a:solidFill>
              <a:srgbClr val="0D4444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29" name="Text 27"/>
          <p:cNvSpPr/>
          <p:nvPr/>
        </p:nvSpPr>
        <p:spPr>
          <a:xfrm>
            <a:off x="5577840" y="2487168"/>
            <a:ext cx="1005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1er Nivel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6583680" y="2487168"/>
            <a:ext cx="21945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Laboratorio · Imagenología · Quirófanos · UCI</a:t>
            </a:r>
            <a:endParaRPr lang="en-US" sz="850" dirty="0"/>
          </a:p>
        </p:txBody>
      </p:sp>
      <p:sp>
        <p:nvSpPr>
          <p:cNvPr id="31" name="Shape 29"/>
          <p:cNvSpPr/>
          <p:nvPr/>
        </p:nvSpPr>
        <p:spPr>
          <a:xfrm>
            <a:off x="5486400" y="3054096"/>
            <a:ext cx="3337560" cy="502920"/>
          </a:xfrm>
          <a:prstGeom prst="roundRect">
            <a:avLst>
              <a:gd name="adj" fmla="val 9091"/>
            </a:avLst>
          </a:prstGeom>
          <a:solidFill>
            <a:srgbClr val="0D4444"/>
          </a:solidFill>
          <a:ln w="12700">
            <a:solidFill>
              <a:srgbClr val="0D4444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2" name="Text 30"/>
          <p:cNvSpPr/>
          <p:nvPr/>
        </p:nvSpPr>
        <p:spPr>
          <a:xfrm>
            <a:off x="5577840" y="3054096"/>
            <a:ext cx="1005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2do Nivel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6583680" y="3054096"/>
            <a:ext cx="21945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Hospitalización · 18-20 camas · Enfermería</a:t>
            </a:r>
            <a:endParaRPr lang="en-US" sz="850" dirty="0"/>
          </a:p>
        </p:txBody>
      </p:sp>
      <p:sp>
        <p:nvSpPr>
          <p:cNvPr id="34" name="Shape 32"/>
          <p:cNvSpPr/>
          <p:nvPr/>
        </p:nvSpPr>
        <p:spPr>
          <a:xfrm>
            <a:off x="5486400" y="3621024"/>
            <a:ext cx="3337560" cy="502920"/>
          </a:xfrm>
          <a:prstGeom prst="roundRect">
            <a:avLst>
              <a:gd name="adj" fmla="val 9091"/>
            </a:avLst>
          </a:prstGeom>
          <a:solidFill>
            <a:srgbClr val="0D4444"/>
          </a:solidFill>
          <a:ln w="12700">
            <a:solidFill>
              <a:srgbClr val="0D4444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5" name="Text 33"/>
          <p:cNvSpPr/>
          <p:nvPr/>
        </p:nvSpPr>
        <p:spPr>
          <a:xfrm>
            <a:off x="5577840" y="3621024"/>
            <a:ext cx="1005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3er Nivel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6583680" y="3621024"/>
            <a:ext cx="21945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Especialidades · Dirección médica · Archivo</a:t>
            </a:r>
            <a:endParaRPr lang="en-US" sz="850" dirty="0"/>
          </a:p>
        </p:txBody>
      </p:sp>
      <p:sp>
        <p:nvSpPr>
          <p:cNvPr id="37" name="Shape 35"/>
          <p:cNvSpPr/>
          <p:nvPr/>
        </p:nvSpPr>
        <p:spPr>
          <a:xfrm>
            <a:off x="5486400" y="4187952"/>
            <a:ext cx="3337560" cy="502920"/>
          </a:xfrm>
          <a:prstGeom prst="roundRect">
            <a:avLst>
              <a:gd name="adj" fmla="val 9091"/>
            </a:avLst>
          </a:prstGeom>
          <a:solidFill>
            <a:srgbClr val="0D4444"/>
          </a:solidFill>
          <a:ln w="12700">
            <a:solidFill>
              <a:srgbClr val="0D4444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8" name="Text 36"/>
          <p:cNvSpPr/>
          <p:nvPr/>
        </p:nvSpPr>
        <p:spPr>
          <a:xfrm>
            <a:off x="5577840" y="4187952"/>
            <a:ext cx="1005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Locales PB</a:t>
            </a:r>
            <a:endParaRPr lang="en-US" sz="900" dirty="0"/>
          </a:p>
        </p:txBody>
      </p:sp>
      <p:sp>
        <p:nvSpPr>
          <p:cNvPr id="39" name="Text 37"/>
          <p:cNvSpPr/>
          <p:nvPr/>
        </p:nvSpPr>
        <p:spPr>
          <a:xfrm>
            <a:off x="6583680" y="4187952"/>
            <a:ext cx="21945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Farmacia externa · Óptica · Café · Servicios</a:t>
            </a:r>
            <a:endParaRPr lang="en-US" sz="850" dirty="0"/>
          </a:p>
        </p:txBody>
      </p:sp>
      <p:sp>
        <p:nvSpPr>
          <p:cNvPr id="40" name="Text 38"/>
          <p:cNvSpPr/>
          <p:nvPr/>
        </p:nvSpPr>
        <p:spPr>
          <a:xfrm>
            <a:off x="5440680" y="4736592"/>
            <a:ext cx="3429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Requiere licencias sanitarias, obra de adecuación y equipamiento médico especializado.</a:t>
            </a:r>
            <a:endParaRPr lang="en-US" sz="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37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ESCENARIO C · REMODELACIÓN EJECUTIVA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57200" y="50292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2B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Torre de Departamentos y Oficinas Premium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20040" y="1143000"/>
            <a:ext cx="8503920" cy="777240"/>
          </a:xfrm>
          <a:prstGeom prst="roundRect">
            <a:avLst>
              <a:gd name="adj" fmla="val 9412"/>
            </a:avLst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6" name="Text 4"/>
          <p:cNvSpPr/>
          <p:nvPr/>
        </p:nvSpPr>
        <p:spPr>
          <a:xfrm>
            <a:off x="502920" y="1207008"/>
            <a:ext cx="822960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menor desembolso inicial. Remodelación de departamentos para renta premium a ejecutivos relocalizados por las empresas del parque tecnológico. Ingresos estables con contratos corporativos.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320040" y="2057400"/>
            <a:ext cx="2788920" cy="2834640"/>
          </a:xfrm>
          <a:prstGeom prst="roundRect">
            <a:avLst>
              <a:gd name="adj" fmla="val 262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8" name="Shape 6"/>
          <p:cNvSpPr/>
          <p:nvPr/>
        </p:nvSpPr>
        <p:spPr>
          <a:xfrm>
            <a:off x="320040" y="2057400"/>
            <a:ext cx="2788920" cy="457200"/>
          </a:xfrm>
          <a:prstGeom prst="roundRect">
            <a:avLst>
              <a:gd name="adj" fmla="val 16000"/>
            </a:avLst>
          </a:prstGeom>
          <a:solidFill>
            <a:srgbClr val="1A2B4A"/>
          </a:solidFill>
          <a:ln w="12700">
            <a:solidFill>
              <a:srgbClr val="1A2B4A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9" name="Text 7"/>
          <p:cNvSpPr/>
          <p:nvPr/>
        </p:nvSpPr>
        <p:spPr>
          <a:xfrm>
            <a:off x="320040" y="2084832"/>
            <a:ext cx="2788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🏠 Departamentos Premium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457200" y="2578608"/>
            <a:ext cx="2514600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95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 deptos amueblados y equipados</a:t>
            </a:r>
            <a:endParaRPr lang="en-US" sz="95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95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Renta ejecutiva: $15,000–$22,000/mes</a:t>
            </a:r>
            <a:endParaRPr lang="en-US" sz="95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95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Contratos corporativos 1–2 años</a:t>
            </a:r>
            <a:endParaRPr lang="en-US" sz="95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95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Servicios incluidos: WiFi, agua, gas</a:t>
            </a:r>
            <a:endParaRPr lang="en-US" sz="95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95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Ingreso potencial: $285K–$418K/mes</a:t>
            </a:r>
            <a:endParaRPr lang="en-US" sz="950" dirty="0"/>
          </a:p>
        </p:txBody>
      </p:sp>
      <p:sp>
        <p:nvSpPr>
          <p:cNvPr id="11" name="Shape 9"/>
          <p:cNvSpPr/>
          <p:nvPr/>
        </p:nvSpPr>
        <p:spPr>
          <a:xfrm>
            <a:off x="3246120" y="2057400"/>
            <a:ext cx="2788920" cy="2834640"/>
          </a:xfrm>
          <a:prstGeom prst="roundRect">
            <a:avLst>
              <a:gd name="adj" fmla="val 262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2" name="Shape 10"/>
          <p:cNvSpPr/>
          <p:nvPr/>
        </p:nvSpPr>
        <p:spPr>
          <a:xfrm>
            <a:off x="3246120" y="2057400"/>
            <a:ext cx="2788920" cy="457200"/>
          </a:xfrm>
          <a:prstGeom prst="roundRect">
            <a:avLst>
              <a:gd name="adj" fmla="val 16000"/>
            </a:avLst>
          </a:prstGeom>
          <a:solidFill>
            <a:srgbClr val="0D6E6E"/>
          </a:solidFill>
          <a:ln w="12700">
            <a:solidFill>
              <a:srgbClr val="0D6E6E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3" name="Text 11"/>
          <p:cNvSpPr/>
          <p:nvPr/>
        </p:nvSpPr>
        <p:spPr>
          <a:xfrm>
            <a:off x="3246120" y="2084832"/>
            <a:ext cx="2788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💼 Oficinas Co-working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3383280" y="2578608"/>
            <a:ext cx="2514600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95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oficinas + locales reconfigurados</a:t>
            </a:r>
            <a:endParaRPr lang="en-US" sz="95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95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Espacios privados y estaciones flex</a:t>
            </a:r>
            <a:endParaRPr lang="en-US" sz="95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95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Sala de juntas por hora</a:t>
            </a:r>
            <a:endParaRPr lang="en-US" sz="95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95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Dirigido a startups y freelancers</a:t>
            </a:r>
            <a:endParaRPr lang="en-US" sz="95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95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Ingreso adicional: $40K–$60K/mes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6172200" y="2057400"/>
            <a:ext cx="2788920" cy="2834640"/>
          </a:xfrm>
          <a:prstGeom prst="roundRect">
            <a:avLst>
              <a:gd name="adj" fmla="val 262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6" name="Shape 14"/>
          <p:cNvSpPr/>
          <p:nvPr/>
        </p:nvSpPr>
        <p:spPr>
          <a:xfrm>
            <a:off x="6172200" y="2057400"/>
            <a:ext cx="2788920" cy="457200"/>
          </a:xfrm>
          <a:prstGeom prst="roundRect">
            <a:avLst>
              <a:gd name="adj" fmla="val 16000"/>
            </a:avLst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7" name="Text 15"/>
          <p:cNvSpPr/>
          <p:nvPr/>
        </p:nvSpPr>
        <p:spPr>
          <a:xfrm>
            <a:off x="6172200" y="2084832"/>
            <a:ext cx="2788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🛍️ Locales Comerciales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6309360" y="2578608"/>
            <a:ext cx="2514600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95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locales ya rentados: $80,930/mes</a:t>
            </a:r>
            <a:endParaRPr lang="en-US" sz="95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95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Mejora de fachada → sube plusvalía</a:t>
            </a:r>
            <a:endParaRPr lang="en-US" sz="95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95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Atrae giros complementarios</a:t>
            </a:r>
            <a:endParaRPr lang="en-US" sz="95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95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Cafetería, lavandería, mini-súper</a:t>
            </a:r>
            <a:endParaRPr lang="en-US" sz="95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95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 inversión adicional en locales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320040" y="4663440"/>
            <a:ext cx="8503920" cy="347472"/>
          </a:xfrm>
          <a:prstGeom prst="roundRect">
            <a:avLst>
              <a:gd name="adj" fmla="val 15789"/>
            </a:avLst>
          </a:prstGeom>
          <a:solidFill>
            <a:srgbClr val="1A2B4A"/>
          </a:solidFill>
          <a:ln w="12700">
            <a:solidFill>
              <a:srgbClr val="1A2B4A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20" name="Text 18"/>
          <p:cNvSpPr/>
          <p:nvPr/>
        </p:nvSpPr>
        <p:spPr>
          <a:xfrm>
            <a:off x="320040" y="4663440"/>
            <a:ext cx="8503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C9A84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INGRESO MENSUAL POTENCIAL (escenario ejecutivo): $405,930 – $558,930 MXN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37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COMPARATIVO DE ESCENARIOS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57200" y="50292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2B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¿Cuál es la mejor opción para el inversionista?</a:t>
            </a:r>
            <a:endParaRPr lang="en-US" sz="2600" dirty="0"/>
          </a:p>
        </p:txBody>
      </p:sp>
      <p:graphicFrame>
        <p:nvGraphicFramePr>
          <p:cNvPr id="1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20040" y="1143000"/>
          <a:ext cx="8503920" cy="3218688"/>
        </p:xfrm>
        <a:graphic>
          <a:graphicData uri="http://schemas.openxmlformats.org/drawingml/2006/table">
            <a:tbl>
              <a:tblPr/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Criterio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B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🏨 Hotel Boutique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E6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🏥 Clínica / Hospital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E6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🏢 Torre Ejecutiva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B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Inversión adicional est.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$8M–$15M MXN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$12M–$25M MXN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$3M–$7M MXN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Ingreso mensual potencial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$1,098,900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$600K–$900K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$406K–$559K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Recuperación est.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5–6 años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6–9 años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9–13 años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Complejidad operativa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Alta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Muy alta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Media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Trámites / Licencias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Uso de suelo + SECTUR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COFEPRIS + SESA + obra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Remodelación menor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Velocidad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12–18 meses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18–30 meses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6–10 meses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Recomendación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8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⭐⭐⭐⭐⭐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8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⭐⭐⭐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8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⭐⭐⭐⭐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320040" y="4617720"/>
            <a:ext cx="8503920" cy="384048"/>
          </a:xfrm>
          <a:prstGeom prst="rect">
            <a:avLst/>
          </a:prstGeom>
          <a:solidFill>
            <a:srgbClr val="1A2B4A"/>
          </a:solidFill>
          <a:ln/>
        </p:spPr>
        <p:txBody>
          <a:bodyPr wrap="square" lIns="50800" tIns="76200" rIns="76200" bIns="5080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💡 RECOMENDACIÓN: Hotel boutique o apart-hotel corporativo ofrece el mayor retorno aprovechando la estructura de 4 niveles, la demanda corporativa de Querétaro y los 7 locales ya rentados.</a:t>
            </a:r>
            <a:endParaRPr lang="en-US" sz="9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A2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57200" cy="51435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Shape 1"/>
          <p:cNvSpPr/>
          <p:nvPr/>
        </p:nvSpPr>
        <p:spPr>
          <a:xfrm>
            <a:off x="0" y="4892040"/>
            <a:ext cx="9144000" cy="25146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4" name="Text 2"/>
          <p:cNvSpPr/>
          <p:nvPr/>
        </p:nvSpPr>
        <p:spPr>
          <a:xfrm>
            <a:off x="731520" y="274320"/>
            <a:ext cx="7772400" cy="2103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LA OPORTUNIDAD</a:t>
            </a:r>
            <a:endParaRPr lang="en-US" sz="460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ES HOY</a:t>
            </a:r>
            <a:endParaRPr lang="en-US" sz="4600" dirty="0"/>
          </a:p>
        </p:txBody>
      </p:sp>
      <p:sp>
        <p:nvSpPr>
          <p:cNvPr id="5" name="Text 3"/>
          <p:cNvSpPr/>
          <p:nvPr/>
        </p:nvSpPr>
        <p:spPr>
          <a:xfrm>
            <a:off x="731520" y="2423160"/>
            <a:ext cx="7772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activo consolidado, con ingresos actuales, en una de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las zonas de mayor crecimiento del centro de México.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731520" y="3154680"/>
            <a:ext cx="2514600" cy="1371600"/>
          </a:xfrm>
          <a:prstGeom prst="roundRect">
            <a:avLst>
              <a:gd name="adj" fmla="val 5333"/>
            </a:avLst>
          </a:prstGeom>
          <a:solidFill>
            <a:srgbClr val="162645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7" name="Text 5"/>
          <p:cNvSpPr/>
          <p:nvPr/>
        </p:nvSpPr>
        <p:spPr>
          <a:xfrm>
            <a:off x="731520" y="3246120"/>
            <a:ext cx="2514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9A84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$58,439,000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731520" y="3822192"/>
            <a:ext cx="2514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Valor comercial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ofertado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3520440" y="3154680"/>
            <a:ext cx="2514600" cy="1371600"/>
          </a:xfrm>
          <a:prstGeom prst="roundRect">
            <a:avLst>
              <a:gd name="adj" fmla="val 5333"/>
            </a:avLst>
          </a:prstGeom>
          <a:solidFill>
            <a:srgbClr val="162645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0" name="Text 8"/>
          <p:cNvSpPr/>
          <p:nvPr/>
        </p:nvSpPr>
        <p:spPr>
          <a:xfrm>
            <a:off x="3520440" y="3246120"/>
            <a:ext cx="2514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9A84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$168,080/mes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3520440" y="3822192"/>
            <a:ext cx="2514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Ingresos actuales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comprobables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6309360" y="3154680"/>
            <a:ext cx="2514600" cy="1371600"/>
          </a:xfrm>
          <a:prstGeom prst="roundRect">
            <a:avLst>
              <a:gd name="adj" fmla="val 5333"/>
            </a:avLst>
          </a:prstGeom>
          <a:solidFill>
            <a:srgbClr val="162645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3" name="Text 11"/>
          <p:cNvSpPr/>
          <p:nvPr/>
        </p:nvSpPr>
        <p:spPr>
          <a:xfrm>
            <a:off x="6309360" y="3246120"/>
            <a:ext cx="2514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9A84C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+$400K/mes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6309360" y="3822192"/>
            <a:ext cx="2514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Potencial con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remodelación ejecutiva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457200" y="4892040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Edificio Banús  ·  Jesús Oviedo Avendaño #106, Fracc. Tecnológico, Querétaro  ·  Contacto para visita y due diligence</a:t>
            </a:r>
            <a:endParaRPr lang="en-US" sz="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37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RESUMEN EJECUTIVO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57200" y="50292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2B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El Activo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320040" y="1143000"/>
            <a:ext cx="265176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6" name="Text 4"/>
          <p:cNvSpPr/>
          <p:nvPr/>
        </p:nvSpPr>
        <p:spPr>
          <a:xfrm>
            <a:off x="320040" y="123444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🏢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320040" y="1645920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A2B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19</a:t>
            </a:r>
            <a:endParaRPr lang="en-US" sz="2600" dirty="0"/>
          </a:p>
        </p:txBody>
      </p:sp>
      <p:sp>
        <p:nvSpPr>
          <p:cNvPr id="8" name="Text 6"/>
          <p:cNvSpPr/>
          <p:nvPr/>
        </p:nvSpPr>
        <p:spPr>
          <a:xfrm>
            <a:off x="320040" y="2130552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Departamentos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recámaras c/u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3200400" y="1143000"/>
            <a:ext cx="265176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0" name="Text 8"/>
          <p:cNvSpPr/>
          <p:nvPr/>
        </p:nvSpPr>
        <p:spPr>
          <a:xfrm>
            <a:off x="3200400" y="123444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🏪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3200400" y="1645920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A2B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7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3200400" y="2130552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Locales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Comerciales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6080760" y="1143000"/>
            <a:ext cx="265176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4" name="Text 12"/>
          <p:cNvSpPr/>
          <p:nvPr/>
        </p:nvSpPr>
        <p:spPr>
          <a:xfrm>
            <a:off x="6080760" y="123444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📋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6080760" y="1645920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A2B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</a:t>
            </a:r>
            <a:endParaRPr lang="en-US" sz="2600" dirty="0"/>
          </a:p>
        </p:txBody>
      </p:sp>
      <p:sp>
        <p:nvSpPr>
          <p:cNvPr id="16" name="Text 14"/>
          <p:cNvSpPr/>
          <p:nvPr/>
        </p:nvSpPr>
        <p:spPr>
          <a:xfrm>
            <a:off x="6080760" y="2130552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Oficinas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operativas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320040" y="2971800"/>
            <a:ext cx="265176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8" name="Text 16"/>
          <p:cNvSpPr/>
          <p:nvPr/>
        </p:nvSpPr>
        <p:spPr>
          <a:xfrm>
            <a:off x="320040" y="306324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🔒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320040" y="3474720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A2B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</a:t>
            </a:r>
            <a:endParaRPr lang="en-US" sz="2600" dirty="0"/>
          </a:p>
        </p:txBody>
      </p:sp>
      <p:sp>
        <p:nvSpPr>
          <p:cNvPr id="20" name="Text 18"/>
          <p:cNvSpPr/>
          <p:nvPr/>
        </p:nvSpPr>
        <p:spPr>
          <a:xfrm>
            <a:off x="320040" y="3959352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Caseta de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Vigilancia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3200400" y="2971800"/>
            <a:ext cx="265176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22" name="Text 20"/>
          <p:cNvSpPr/>
          <p:nvPr/>
        </p:nvSpPr>
        <p:spPr>
          <a:xfrm>
            <a:off x="3200400" y="306324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🚗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3200400" y="3474720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A2B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23</a:t>
            </a:r>
            <a:endParaRPr lang="en-US" sz="2600" dirty="0"/>
          </a:p>
        </p:txBody>
      </p:sp>
      <p:sp>
        <p:nvSpPr>
          <p:cNvPr id="24" name="Text 22"/>
          <p:cNvSpPr/>
          <p:nvPr/>
        </p:nvSpPr>
        <p:spPr>
          <a:xfrm>
            <a:off x="3200400" y="3959352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Cajones de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Estacionamiento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6080760" y="2971800"/>
            <a:ext cx="2651760" cy="1600200"/>
          </a:xfrm>
          <a:prstGeom prst="roundRect">
            <a:avLst>
              <a:gd name="adj" fmla="val 457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26" name="Text 24"/>
          <p:cNvSpPr/>
          <p:nvPr/>
        </p:nvSpPr>
        <p:spPr>
          <a:xfrm>
            <a:off x="6080760" y="3063240"/>
            <a:ext cx="26517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📐</a:t>
            </a:r>
            <a:endParaRPr lang="en-US" sz="2200" dirty="0"/>
          </a:p>
        </p:txBody>
      </p:sp>
      <p:sp>
        <p:nvSpPr>
          <p:cNvPr id="27" name="Text 25"/>
          <p:cNvSpPr/>
          <p:nvPr/>
        </p:nvSpPr>
        <p:spPr>
          <a:xfrm>
            <a:off x="6080760" y="3474720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A2B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2,693 m²</a:t>
            </a:r>
            <a:endParaRPr lang="en-US" sz="2600" dirty="0"/>
          </a:p>
        </p:txBody>
      </p:sp>
      <p:sp>
        <p:nvSpPr>
          <p:cNvPr id="28" name="Text 26"/>
          <p:cNvSpPr/>
          <p:nvPr/>
        </p:nvSpPr>
        <p:spPr>
          <a:xfrm>
            <a:off x="6080760" y="3959352"/>
            <a:ext cx="26517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Construcción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2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37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REPORTE FOTOGRÁFICO · FACHADA Y EXTERIOR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57200" y="5029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Vista Exterior del Inmueble</a:t>
            </a:r>
            <a:endParaRPr lang="en-US" sz="26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2880" y="1005840"/>
            <a:ext cx="8503920" cy="37490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A2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37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REPORTE FOTOGRÁFICO · INTERIORES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57200" y="5029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Espacios Interiores · Oficinas y Locales</a:t>
            </a:r>
            <a:endParaRPr lang="en-US" sz="26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040" y="1051560"/>
            <a:ext cx="8503920" cy="37490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2B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37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REPORTE FOTOGRÁFICO · LOCALES COMERCIALES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57200" y="5029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Locales Comerciales Rentados</a:t>
            </a:r>
            <a:endParaRPr lang="en-US" sz="26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2880" y="1005840"/>
            <a:ext cx="4389120" cy="384048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63440" y="1005840"/>
            <a:ext cx="4297680" cy="3840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37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UBICACIÓN ESTRATÉGICA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57200" y="50292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2B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Fracc. Tecnológico, Querétaro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320040" y="1143000"/>
            <a:ext cx="4114800" cy="3566160"/>
          </a:xfrm>
          <a:prstGeom prst="roundRect">
            <a:avLst>
              <a:gd name="adj" fmla="val 205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6" name="Text 4"/>
          <p:cNvSpPr/>
          <p:nvPr/>
        </p:nvSpPr>
        <p:spPr>
          <a:xfrm>
            <a:off x="548640" y="128016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📍 Jesús Oviedo Avendaño #106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548640" y="1737360"/>
            <a:ext cx="1280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Zona: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1828800" y="1737360"/>
            <a:ext cx="2468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Mixta comercial y habitacional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548640" y="2121408"/>
            <a:ext cx="1280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Acceso: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1828800" y="2121408"/>
            <a:ext cx="2468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Blvd. Bernardo Quintana (alto flujo)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548640" y="2505456"/>
            <a:ext cx="1280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Referencia: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1828800" y="2505456"/>
            <a:ext cx="2468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Cerca de Sam's Club y Walmart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548640" y="2889504"/>
            <a:ext cx="1280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Nivel Soc.: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828800" y="2889504"/>
            <a:ext cx="2468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Medio-alto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548640" y="3273552"/>
            <a:ext cx="1280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Saturación: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1828800" y="3273552"/>
            <a:ext cx="2468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95% de uso de suelo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548640" y="3657600"/>
            <a:ext cx="1280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CUS: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1828800" y="3657600"/>
            <a:ext cx="2468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Hasta 3 veces el área de desplante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548640" y="4041648"/>
            <a:ext cx="1280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Uso suelo: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1828800" y="4041648"/>
            <a:ext cx="2468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H3 – Habitacional/Comercial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4663440" y="1143000"/>
            <a:ext cx="4160520" cy="658368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22" name="Text 20"/>
          <p:cNvSpPr/>
          <p:nvPr/>
        </p:nvSpPr>
        <p:spPr>
          <a:xfrm>
            <a:off x="4754880" y="1216152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🏙️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5257800" y="1179576"/>
            <a:ext cx="3429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Zona consolidada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5257800" y="1435608"/>
            <a:ext cx="3429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Fracc. Tecnológico con alta densidad comercial y de servicios</a:t>
            </a:r>
            <a:endParaRPr lang="en-US" sz="900" dirty="0"/>
          </a:p>
        </p:txBody>
      </p:sp>
      <p:sp>
        <p:nvSpPr>
          <p:cNvPr id="25" name="Shape 23"/>
          <p:cNvSpPr/>
          <p:nvPr/>
        </p:nvSpPr>
        <p:spPr>
          <a:xfrm>
            <a:off x="4663440" y="1874520"/>
            <a:ext cx="4160520" cy="658368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26" name="Text 24"/>
          <p:cNvSpPr/>
          <p:nvPr/>
        </p:nvSpPr>
        <p:spPr>
          <a:xfrm>
            <a:off x="4754880" y="1947672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🚦</a:t>
            </a: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5257800" y="1911096"/>
            <a:ext cx="3429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Alta visibilidad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5257800" y="2167128"/>
            <a:ext cx="3429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Avenida principal de doble sentido, flujo vehicular constante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4663440" y="2606040"/>
            <a:ext cx="4160520" cy="658368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30" name="Text 28"/>
          <p:cNvSpPr/>
          <p:nvPr/>
        </p:nvSpPr>
        <p:spPr>
          <a:xfrm>
            <a:off x="4754880" y="2679192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🏫</a:t>
            </a:r>
            <a:endParaRPr lang="en-US" sz="1800" dirty="0"/>
          </a:p>
        </p:txBody>
      </p:sp>
      <p:sp>
        <p:nvSpPr>
          <p:cNvPr id="31" name="Text 29"/>
          <p:cNvSpPr/>
          <p:nvPr/>
        </p:nvSpPr>
        <p:spPr>
          <a:xfrm>
            <a:off x="5257800" y="2642616"/>
            <a:ext cx="3429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Equipamiento urbano</a:t>
            </a:r>
            <a:endParaRPr lang="en-US" sz="1100" dirty="0"/>
          </a:p>
        </p:txBody>
      </p:sp>
      <p:sp>
        <p:nvSpPr>
          <p:cNvPr id="32" name="Text 30"/>
          <p:cNvSpPr/>
          <p:nvPr/>
        </p:nvSpPr>
        <p:spPr>
          <a:xfrm>
            <a:off x="5257800" y="2898648"/>
            <a:ext cx="3429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Escuelas, comercios, centros de negocios en la zona</a:t>
            </a:r>
            <a:endParaRPr lang="en-US" sz="900" dirty="0"/>
          </a:p>
        </p:txBody>
      </p:sp>
      <p:sp>
        <p:nvSpPr>
          <p:cNvPr id="33" name="Shape 31"/>
          <p:cNvSpPr/>
          <p:nvPr/>
        </p:nvSpPr>
        <p:spPr>
          <a:xfrm>
            <a:off x="4663440" y="3337560"/>
            <a:ext cx="4160520" cy="658368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34" name="Text 32"/>
          <p:cNvSpPr/>
          <p:nvPr/>
        </p:nvSpPr>
        <p:spPr>
          <a:xfrm>
            <a:off x="4754880" y="3410712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💧</a:t>
            </a:r>
            <a:endParaRPr lang="en-US" sz="1800" dirty="0"/>
          </a:p>
        </p:txBody>
      </p:sp>
      <p:sp>
        <p:nvSpPr>
          <p:cNvPr id="35" name="Text 33"/>
          <p:cNvSpPr/>
          <p:nvPr/>
        </p:nvSpPr>
        <p:spPr>
          <a:xfrm>
            <a:off x="5257800" y="3374136"/>
            <a:ext cx="3429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Infraestructura completa</a:t>
            </a:r>
            <a:endParaRPr lang="en-US" sz="1100" dirty="0"/>
          </a:p>
        </p:txBody>
      </p:sp>
      <p:sp>
        <p:nvSpPr>
          <p:cNvPr id="36" name="Text 34"/>
          <p:cNvSpPr/>
          <p:nvPr/>
        </p:nvSpPr>
        <p:spPr>
          <a:xfrm>
            <a:off x="5257800" y="3630168"/>
            <a:ext cx="3429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Agua, drenaje, electricidad, alumbrado y calle asfaltada</a:t>
            </a:r>
            <a:endParaRPr lang="en-US" sz="900" dirty="0"/>
          </a:p>
        </p:txBody>
      </p:sp>
      <p:sp>
        <p:nvSpPr>
          <p:cNvPr id="37" name="Shape 35"/>
          <p:cNvSpPr/>
          <p:nvPr/>
        </p:nvSpPr>
        <p:spPr>
          <a:xfrm>
            <a:off x="4663440" y="4069080"/>
            <a:ext cx="4160520" cy="658368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38" name="Text 36"/>
          <p:cNvSpPr/>
          <p:nvPr/>
        </p:nvSpPr>
        <p:spPr>
          <a:xfrm>
            <a:off x="4754880" y="4142232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📈</a:t>
            </a:r>
            <a:endParaRPr lang="en-US" sz="1800" dirty="0"/>
          </a:p>
        </p:txBody>
      </p:sp>
      <p:sp>
        <p:nvSpPr>
          <p:cNvPr id="39" name="Text 37"/>
          <p:cNvSpPr/>
          <p:nvPr/>
        </p:nvSpPr>
        <p:spPr>
          <a:xfrm>
            <a:off x="5257800" y="4105656"/>
            <a:ext cx="3429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 aprovechable</a:t>
            </a:r>
            <a:endParaRPr lang="en-US" sz="1100" dirty="0"/>
          </a:p>
        </p:txBody>
      </p:sp>
      <p:sp>
        <p:nvSpPr>
          <p:cNvPr id="40" name="Text 38"/>
          <p:cNvSpPr/>
          <p:nvPr/>
        </p:nvSpPr>
        <p:spPr>
          <a:xfrm>
            <a:off x="5257800" y="4361688"/>
            <a:ext cx="3429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Potencial de ampliar hasta 3x el área de desplante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37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PLANOS ARQUITECTÓNICOS · PLANTA BAJA Y 1ER PISO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57200" y="5029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2B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Distribución Arquitectónica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182880" y="1051560"/>
            <a:ext cx="4343400" cy="3840480"/>
          </a:xfrm>
          <a:prstGeom prst="roundRect">
            <a:avLst>
              <a:gd name="adj" fmla="val 190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6" name="Text 4"/>
          <p:cNvSpPr/>
          <p:nvPr/>
        </p:nvSpPr>
        <p:spPr>
          <a:xfrm>
            <a:off x="182880" y="1078992"/>
            <a:ext cx="4343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Planta Baja</a:t>
            </a:r>
            <a:endParaRPr lang="en-US" sz="11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320" y="1389888"/>
            <a:ext cx="4160520" cy="338328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663440" y="1051560"/>
            <a:ext cx="4343400" cy="3840480"/>
          </a:xfrm>
          <a:prstGeom prst="roundRect">
            <a:avLst>
              <a:gd name="adj" fmla="val 190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9" name="Text 6"/>
          <p:cNvSpPr/>
          <p:nvPr/>
        </p:nvSpPr>
        <p:spPr>
          <a:xfrm>
            <a:off x="4663440" y="1078992"/>
            <a:ext cx="4343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1er Piso</a:t>
            </a:r>
            <a:endParaRPr lang="en-US" sz="11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54880" y="1389888"/>
            <a:ext cx="4160520" cy="3383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37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PLANOS ARQUITECTÓNICOS · 2DO Y 3ER NIVEL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57200" y="5029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A2B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Niveles Habitacionales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182880" y="1051560"/>
            <a:ext cx="4343400" cy="3840480"/>
          </a:xfrm>
          <a:prstGeom prst="roundRect">
            <a:avLst>
              <a:gd name="adj" fmla="val 190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6" name="Text 4"/>
          <p:cNvSpPr/>
          <p:nvPr/>
        </p:nvSpPr>
        <p:spPr>
          <a:xfrm>
            <a:off x="182880" y="1078992"/>
            <a:ext cx="4343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2do Nivel</a:t>
            </a:r>
            <a:endParaRPr lang="en-US" sz="11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320" y="1389888"/>
            <a:ext cx="4160520" cy="338328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663440" y="1051560"/>
            <a:ext cx="4343400" cy="3840480"/>
          </a:xfrm>
          <a:prstGeom prst="roundRect">
            <a:avLst>
              <a:gd name="adj" fmla="val 1905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01600" dist="38100" dir="2700000" algn="bl" rotWithShape="0">
              <a:srgbClr val="000000">
                <a:alpha val="13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9" name="Text 6"/>
          <p:cNvSpPr/>
          <p:nvPr/>
        </p:nvSpPr>
        <p:spPr>
          <a:xfrm>
            <a:off x="4663440" y="1078992"/>
            <a:ext cx="4343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3er Nivel</a:t>
            </a:r>
            <a:endParaRPr lang="en-US" sz="11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54880" y="1389888"/>
            <a:ext cx="4160520" cy="3383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37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kern="0" spc="4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FLUJO DE INGRESOS ACTUALES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57200" y="50292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A2B4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Rentabilidad Comprobada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228600" y="1143000"/>
            <a:ext cx="2057400" cy="1371600"/>
          </a:xfrm>
          <a:prstGeom prst="roundRect">
            <a:avLst>
              <a:gd name="adj" fmla="val 5333"/>
            </a:avLst>
          </a:prstGeom>
          <a:solidFill>
            <a:srgbClr val="0D6E6E"/>
          </a:solidFill>
          <a:ln w="12700">
            <a:solidFill>
              <a:srgbClr val="0D6E6E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6" name="Text 4"/>
          <p:cNvSpPr/>
          <p:nvPr/>
        </p:nvSpPr>
        <p:spPr>
          <a:xfrm>
            <a:off x="228600" y="1234440"/>
            <a:ext cx="2057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$80,930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228600" y="1828800"/>
            <a:ext cx="20574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E2E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Renta mensual</a:t>
            </a:r>
            <a:endParaRPr lang="en-US" sz="95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E2E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locales comerciales</a:t>
            </a:r>
            <a:endParaRPr lang="en-US" sz="950" dirty="0"/>
          </a:p>
        </p:txBody>
      </p:sp>
      <p:sp>
        <p:nvSpPr>
          <p:cNvPr id="8" name="Shape 6"/>
          <p:cNvSpPr/>
          <p:nvPr/>
        </p:nvSpPr>
        <p:spPr>
          <a:xfrm>
            <a:off x="2423160" y="1143000"/>
            <a:ext cx="2057400" cy="1371600"/>
          </a:xfrm>
          <a:prstGeom prst="roundRect">
            <a:avLst>
              <a:gd name="adj" fmla="val 5333"/>
            </a:avLst>
          </a:prstGeom>
          <a:solidFill>
            <a:srgbClr val="1A2B4A"/>
          </a:solidFill>
          <a:ln w="12700">
            <a:solidFill>
              <a:srgbClr val="1A2B4A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9" name="Text 7"/>
          <p:cNvSpPr/>
          <p:nvPr/>
        </p:nvSpPr>
        <p:spPr>
          <a:xfrm>
            <a:off x="2423160" y="1234440"/>
            <a:ext cx="2057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$87,150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2423160" y="1828800"/>
            <a:ext cx="20574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E2E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Renta mensual</a:t>
            </a:r>
            <a:endParaRPr lang="en-US" sz="95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E2E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departamentos</a:t>
            </a:r>
            <a:endParaRPr lang="en-US" sz="950" dirty="0"/>
          </a:p>
        </p:txBody>
      </p:sp>
      <p:sp>
        <p:nvSpPr>
          <p:cNvPr id="11" name="Shape 9"/>
          <p:cNvSpPr/>
          <p:nvPr/>
        </p:nvSpPr>
        <p:spPr>
          <a:xfrm>
            <a:off x="4617720" y="1143000"/>
            <a:ext cx="2057400" cy="1371600"/>
          </a:xfrm>
          <a:prstGeom prst="roundRect">
            <a:avLst>
              <a:gd name="adj" fmla="val 5333"/>
            </a:avLst>
          </a:prstGeom>
          <a:solidFill>
            <a:srgbClr val="B45309"/>
          </a:solidFill>
          <a:ln w="12700">
            <a:solidFill>
              <a:srgbClr val="B45309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2" name="Text 10"/>
          <p:cNvSpPr/>
          <p:nvPr/>
        </p:nvSpPr>
        <p:spPr>
          <a:xfrm>
            <a:off x="4617720" y="1234440"/>
            <a:ext cx="2057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$168,080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4617720" y="1828800"/>
            <a:ext cx="20574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E2E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Ingreso mensual</a:t>
            </a:r>
            <a:endParaRPr lang="en-US" sz="95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E2E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actual</a:t>
            </a:r>
            <a:endParaRPr lang="en-US" sz="950" dirty="0"/>
          </a:p>
        </p:txBody>
      </p:sp>
      <p:sp>
        <p:nvSpPr>
          <p:cNvPr id="14" name="Shape 12"/>
          <p:cNvSpPr/>
          <p:nvPr/>
        </p:nvSpPr>
        <p:spPr>
          <a:xfrm>
            <a:off x="6812280" y="1143000"/>
            <a:ext cx="2057400" cy="1371600"/>
          </a:xfrm>
          <a:prstGeom prst="roundRect">
            <a:avLst>
              <a:gd name="adj" fmla="val 5333"/>
            </a:avLst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5" name="Text 13"/>
          <p:cNvSpPr/>
          <p:nvPr/>
        </p:nvSpPr>
        <p:spPr>
          <a:xfrm>
            <a:off x="6812280" y="1234440"/>
            <a:ext cx="2057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$2,016,960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6812280" y="1828800"/>
            <a:ext cx="20574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E2E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Ingreso anual</a:t>
            </a:r>
            <a:endParaRPr lang="en-US" sz="950" dirty="0"/>
          </a:p>
          <a:p>
            <a:pPr marL="0" indent="0" algn="ctr">
              <a:buNone/>
            </a:pPr>
            <a:r>
              <a:rPr lang="en-US" sz="950" dirty="0">
                <a:solidFill>
                  <a:srgbClr val="E2E8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proyectado</a:t>
            </a:r>
            <a:endParaRPr lang="en-US" sz="950" dirty="0"/>
          </a:p>
        </p:txBody>
      </p:sp>
      <p:sp>
        <p:nvSpPr>
          <p:cNvPr id="17" name="Text 15"/>
          <p:cNvSpPr/>
          <p:nvPr/>
        </p:nvSpPr>
        <p:spPr>
          <a:xfrm>
            <a:off x="457200" y="26974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2B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Detalle de rentas actuales</a:t>
            </a:r>
            <a:endParaRPr lang="en-US" sz="1300" dirty="0"/>
          </a:p>
        </p:txBody>
      </p:sp>
      <p:graphicFrame>
        <p:nvGraphicFramePr>
          <p:cNvPr id="1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20040" y="3108960"/>
          <a:ext cx="8503920" cy="153619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Unidad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B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Unidades Totales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B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Unidades Rentadas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B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Renta mensual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B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Potencial 100%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B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Locales Comerciales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16A34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 (100%)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$80,930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$80,930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Departamentos 3 rec.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19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 (37%)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$87,150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$235,950*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TOTAL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8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26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8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14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8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$168,080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84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$316,880*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A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 16"/>
          <p:cNvSpPr/>
          <p:nvPr/>
        </p:nvSpPr>
        <p:spPr>
          <a:xfrm>
            <a:off x="320040" y="4736592"/>
            <a:ext cx="85039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* Proyección al 100% de ocupación departamental ($12,418/depto/mes promedio)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1161</Words>
  <Application>Microsoft Macintosh PowerPoint</Application>
  <PresentationFormat>Presentación en pantalla (16:9)</PresentationFormat>
  <Paragraphs>290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Edificio Banús – Oportunidad de Inversión</dc:title>
  <dc:subject>PptxGenJS Presentation</dc:subject>
  <dc:creator>PptxGenJS</dc:creator>
  <cp:lastModifiedBy>MAURICIO VILLEGAS</cp:lastModifiedBy>
  <cp:revision>2</cp:revision>
  <dcterms:created xsi:type="dcterms:W3CDTF">2026-06-09T23:21:01Z</dcterms:created>
  <dcterms:modified xsi:type="dcterms:W3CDTF">2026-06-09T23:24:30Z</dcterms:modified>
</cp:coreProperties>
</file>