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6"/>
  </p:notesMasterIdLst>
  <p:sldIdLst>
    <p:sldId id="280" r:id="rId2"/>
    <p:sldId id="256" r:id="rId3"/>
    <p:sldId id="257" r:id="rId4"/>
    <p:sldId id="258" r:id="rId5"/>
    <p:sldId id="289" r:id="rId6"/>
    <p:sldId id="260" r:id="rId7"/>
    <p:sldId id="286" r:id="rId8"/>
    <p:sldId id="283" r:id="rId9"/>
    <p:sldId id="261" r:id="rId10"/>
    <p:sldId id="268" r:id="rId11"/>
    <p:sldId id="262" r:id="rId12"/>
    <p:sldId id="263" r:id="rId13"/>
    <p:sldId id="264" r:id="rId14"/>
    <p:sldId id="265" r:id="rId15"/>
    <p:sldId id="266" r:id="rId16"/>
    <p:sldId id="269" r:id="rId17"/>
    <p:sldId id="284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81" r:id="rId28"/>
    <p:sldId id="285" r:id="rId29"/>
    <p:sldId id="290" r:id="rId30"/>
    <p:sldId id="291" r:id="rId31"/>
    <p:sldId id="292" r:id="rId32"/>
    <p:sldId id="293" r:id="rId33"/>
    <p:sldId id="294" r:id="rId34"/>
    <p:sldId id="279" r:id="rId35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26" autoAdjust="0"/>
    <p:restoredTop sz="94660"/>
  </p:normalViewPr>
  <p:slideViewPr>
    <p:cSldViewPr>
      <p:cViewPr>
        <p:scale>
          <a:sx n="36" d="100"/>
          <a:sy n="36" d="100"/>
        </p:scale>
        <p:origin x="-1694" y="-3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B7F466-AF31-4ABA-AD0E-29DD61926F80}" type="datetimeFigureOut">
              <a:rPr lang="es-MX" smtClean="0"/>
              <a:pPr/>
              <a:t>07/03/2017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34D2BF-3828-4AFB-A9B9-C2D4F4010083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34D2BF-3828-4AFB-A9B9-C2D4F4010083}" type="slidenum">
              <a:rPr lang="es-MX" smtClean="0"/>
              <a:pPr/>
              <a:t>29</a:t>
            </a:fld>
            <a:endParaRPr lang="es-MX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2ADF-F9B8-43B3-B070-42A176AB7084}" type="datetimeFigureOut">
              <a:rPr lang="es-MX" smtClean="0"/>
              <a:pPr/>
              <a:t>07/03/2017</a:t>
            </a:fld>
            <a:endParaRPr lang="es-MX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B2CD7-0377-4BFA-8236-3F417273D97F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2ADF-F9B8-43B3-B070-42A176AB7084}" type="datetimeFigureOut">
              <a:rPr lang="es-MX" smtClean="0"/>
              <a:pPr/>
              <a:t>07/03/2017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B2CD7-0377-4BFA-8236-3F417273D97F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2ADF-F9B8-43B3-B070-42A176AB7084}" type="datetimeFigureOut">
              <a:rPr lang="es-MX" smtClean="0"/>
              <a:pPr/>
              <a:t>07/03/2017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B2CD7-0377-4BFA-8236-3F417273D97F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2ADF-F9B8-43B3-B070-42A176AB7084}" type="datetimeFigureOut">
              <a:rPr lang="es-MX" smtClean="0"/>
              <a:pPr/>
              <a:t>07/03/2017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B2CD7-0377-4BFA-8236-3F417273D97F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Forma libre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2ADF-F9B8-43B3-B070-42A176AB7084}" type="datetimeFigureOut">
              <a:rPr lang="es-MX" smtClean="0"/>
              <a:pPr/>
              <a:t>07/03/2017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B2CD7-0377-4BFA-8236-3F417273D97F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2ADF-F9B8-43B3-B070-42A176AB7084}" type="datetimeFigureOut">
              <a:rPr lang="es-MX" smtClean="0"/>
              <a:pPr/>
              <a:t>07/03/2017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B2CD7-0377-4BFA-8236-3F417273D97F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2ADF-F9B8-43B3-B070-42A176AB7084}" type="datetimeFigureOut">
              <a:rPr lang="es-MX" smtClean="0"/>
              <a:pPr/>
              <a:t>07/03/2017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B2CD7-0377-4BFA-8236-3F417273D97F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2ADF-F9B8-43B3-B070-42A176AB7084}" type="datetimeFigureOut">
              <a:rPr lang="es-MX" smtClean="0"/>
              <a:pPr/>
              <a:t>07/03/2017</a:t>
            </a:fld>
            <a:endParaRPr lang="es-MX"/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6B2CD7-0377-4BFA-8236-3F417273D97F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9" name="8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2ADF-F9B8-43B3-B070-42A176AB7084}" type="datetimeFigureOut">
              <a:rPr lang="es-MX" smtClean="0"/>
              <a:pPr/>
              <a:t>07/03/2017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B2CD7-0377-4BFA-8236-3F417273D97F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2ADF-F9B8-43B3-B070-42A176AB7084}" type="datetimeFigureOut">
              <a:rPr lang="es-MX" smtClean="0"/>
              <a:pPr/>
              <a:t>07/03/2017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046B2CD7-0377-4BFA-8236-3F417273D97F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8EF52ADF-F9B8-43B3-B070-42A176AB7084}" type="datetimeFigureOut">
              <a:rPr lang="es-MX" smtClean="0"/>
              <a:pPr/>
              <a:t>07/03/2017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B2CD7-0377-4BFA-8236-3F417273D97F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5000">
              <a:srgbClr val="7030A0"/>
            </a:gs>
            <a:gs pos="30000">
              <a:schemeClr val="bg2">
                <a:shade val="60000"/>
                <a:satMod val="150000"/>
              </a:schemeClr>
            </a:gs>
            <a:gs pos="100000">
              <a:schemeClr val="bg2">
                <a:tint val="83000"/>
                <a:satMod val="200000"/>
              </a:schemeClr>
            </a:gs>
          </a:gsLst>
          <a:lin ang="130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Forma libre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Forma libre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8EF52ADF-F9B8-43B3-B070-42A176AB7084}" type="datetimeFigureOut">
              <a:rPr lang="es-MX" smtClean="0"/>
              <a:pPr/>
              <a:t>07/03/2017</a:t>
            </a:fld>
            <a:endParaRPr lang="es-MX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046B2CD7-0377-4BFA-8236-3F417273D97F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476672"/>
            <a:ext cx="6413376" cy="1826363"/>
          </a:xfrm>
        </p:spPr>
        <p:txBody>
          <a:bodyPr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s-MX" sz="7200" b="1" dirty="0" smtClean="0">
                <a:ln/>
                <a:solidFill>
                  <a:schemeClr val="accent3"/>
                </a:solidFill>
                <a:latin typeface="Angsana New" pitchFamily="18" charset="-34"/>
                <a:cs typeface="Angsana New" pitchFamily="18" charset="-34"/>
              </a:rPr>
              <a:t>MORADAS DE SILVA </a:t>
            </a:r>
            <a:br>
              <a:rPr lang="es-MX" sz="7200" b="1" dirty="0" smtClean="0">
                <a:ln/>
                <a:solidFill>
                  <a:schemeClr val="accent3"/>
                </a:solidFill>
                <a:latin typeface="Angsana New" pitchFamily="18" charset="-34"/>
                <a:cs typeface="Angsana New" pitchFamily="18" charset="-34"/>
              </a:rPr>
            </a:br>
            <a:endParaRPr lang="es-MX" sz="7200" b="1" dirty="0">
              <a:ln/>
              <a:solidFill>
                <a:schemeClr val="accent3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8" name="7 Marcador de texto"/>
          <p:cNvSpPr>
            <a:spLocks noGrp="1"/>
          </p:cNvSpPr>
          <p:nvPr>
            <p:ph type="body" idx="1"/>
          </p:nvPr>
        </p:nvSpPr>
        <p:spPr>
          <a:xfrm>
            <a:off x="3131840" y="5791312"/>
            <a:ext cx="6629400" cy="1066688"/>
          </a:xfrm>
        </p:spPr>
        <p:txBody>
          <a:bodyPr>
            <a:normAutofit/>
          </a:bodyPr>
          <a:lstStyle/>
          <a:p>
            <a:r>
              <a:rPr lang="es-MX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¡</a:t>
            </a:r>
            <a:r>
              <a:rPr lang="es-MX" sz="2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TU MEJOR OPCION!</a:t>
            </a:r>
            <a:endParaRPr lang="es-MX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052" name="Picture 4" descr="C:\Users\Parra\Desktop\FLOR MORADAS3.png"/>
          <p:cNvPicPr>
            <a:picLocks noChangeAspect="1" noChangeArrowheads="1"/>
          </p:cNvPicPr>
          <p:nvPr/>
        </p:nvPicPr>
        <p:blipFill>
          <a:blip r:embed="rId2" cstate="print">
            <a:lum bright="16000" contrast="-14000"/>
          </a:blip>
          <a:srcRect/>
          <a:stretch>
            <a:fillRect/>
          </a:stretch>
        </p:blipFill>
        <p:spPr bwMode="auto">
          <a:xfrm>
            <a:off x="5868144" y="260648"/>
            <a:ext cx="2232248" cy="1480077"/>
          </a:xfrm>
          <a:prstGeom prst="rect">
            <a:avLst/>
          </a:prstGeom>
          <a:noFill/>
          <a:effectLst>
            <a:outerShdw blurRad="1270000" dist="101600" dir="6840000" sx="112000" sy="112000" algn="ctr" rotWithShape="0">
              <a:srgbClr val="000000"/>
            </a:outerShdw>
          </a:effectLst>
          <a:scene3d>
            <a:camera prst="orthographicFront"/>
            <a:lightRig rig="threePt" dir="t"/>
          </a:scene3d>
          <a:sp3d>
            <a:bevelT/>
            <a:bevelB/>
          </a:sp3d>
        </p:spPr>
      </p:pic>
      <p:pic>
        <p:nvPicPr>
          <p:cNvPr id="2053" name="Picture 5" descr="C:\Users\Parra\Desktop\MORADAS DE SILVA\MORADAS DE SILVA MODELO 1\M2.jpg"/>
          <p:cNvPicPr>
            <a:picLocks noChangeAspect="1" noChangeArrowheads="1"/>
          </p:cNvPicPr>
          <p:nvPr/>
        </p:nvPicPr>
        <p:blipFill>
          <a:blip r:embed="rId3" cstate="print">
            <a:lum bright="12000" contrast="16000"/>
          </a:blip>
          <a:srcRect/>
          <a:stretch>
            <a:fillRect/>
          </a:stretch>
        </p:blipFill>
        <p:spPr bwMode="auto">
          <a:xfrm>
            <a:off x="395536" y="1412776"/>
            <a:ext cx="4512993" cy="3312368"/>
          </a:xfrm>
          <a:prstGeom prst="rect">
            <a:avLst/>
          </a:prstGeom>
          <a:noFill/>
        </p:spPr>
      </p:pic>
      <p:pic>
        <p:nvPicPr>
          <p:cNvPr id="1026" name="Picture 2" descr="C:\Users\Parra\Desktop\INMOBILIARI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328" y="620688"/>
            <a:ext cx="1296144" cy="936104"/>
          </a:xfrm>
          <a:prstGeom prst="rect">
            <a:avLst/>
          </a:prstGeom>
          <a:noFill/>
        </p:spPr>
      </p:pic>
      <p:pic>
        <p:nvPicPr>
          <p:cNvPr id="10" name="Picture 2" descr="C:\Users\Parra\Desktop\Conjunto de fachada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2924944"/>
            <a:ext cx="3744416" cy="30963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Parra\Desktop\MORADAS DE SILVA\MORADAS DE SILVA MODELO 1\M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76672"/>
            <a:ext cx="2952328" cy="5832648"/>
          </a:xfrm>
          <a:prstGeom prst="rect">
            <a:avLst/>
          </a:prstGeom>
          <a:noFill/>
        </p:spPr>
      </p:pic>
      <p:pic>
        <p:nvPicPr>
          <p:cNvPr id="11267" name="Picture 3" descr="C:\Users\Parra\Desktop\MORADAS DE SILVA\MORADAS DE SILVA MODELO 1\M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43338" y="835025"/>
            <a:ext cx="4689102" cy="5042247"/>
          </a:xfrm>
          <a:prstGeom prst="rect">
            <a:avLst/>
          </a:prstGeom>
          <a:noFill/>
        </p:spPr>
      </p:pic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3923928" y="5715000"/>
            <a:ext cx="7470648" cy="1143000"/>
          </a:xfrm>
        </p:spPr>
        <p:txBody>
          <a:bodyPr>
            <a:normAutofit/>
          </a:bodyPr>
          <a:lstStyle/>
          <a:p>
            <a:r>
              <a:rPr lang="es-MX" sz="3600" b="1" i="1" dirty="0" smtClean="0"/>
              <a:t>MEDIO BAÑO PLANTA BAJA</a:t>
            </a:r>
            <a:endParaRPr lang="es-MX" sz="3600" b="1" i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Parra\Desktop\MORADAS DE SILVA\MORADAS DE SILVA MODELO 1\M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908720"/>
            <a:ext cx="5394060" cy="3034159"/>
          </a:xfrm>
          <a:prstGeom prst="rect">
            <a:avLst/>
          </a:prstGeom>
          <a:noFill/>
        </p:spPr>
      </p:pic>
      <p:pic>
        <p:nvPicPr>
          <p:cNvPr id="6147" name="Picture 3" descr="C:\Users\Parra\Desktop\MORADAS DE SILVA\MORADAS DE SILVA MODELO 1\M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3573016"/>
            <a:ext cx="5307261" cy="2985334"/>
          </a:xfrm>
          <a:prstGeom prst="rect">
            <a:avLst/>
          </a:prstGeom>
          <a:noFill/>
        </p:spPr>
      </p:pic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467544" y="0"/>
            <a:ext cx="7470648" cy="1143000"/>
          </a:xfrm>
        </p:spPr>
        <p:txBody>
          <a:bodyPr/>
          <a:lstStyle/>
          <a:p>
            <a:r>
              <a:rPr lang="es-MX" b="1" i="1" dirty="0" smtClean="0"/>
              <a:t>COCINA EQUIPADA </a:t>
            </a:r>
            <a:endParaRPr lang="es-MX" b="1" i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Parra\Desktop\MORADAS DE SILVA\MORADAS DE SILVA MODELO 1\M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76672"/>
            <a:ext cx="4764699" cy="2680143"/>
          </a:xfrm>
          <a:prstGeom prst="rect">
            <a:avLst/>
          </a:prstGeom>
          <a:noFill/>
        </p:spPr>
      </p:pic>
      <p:pic>
        <p:nvPicPr>
          <p:cNvPr id="7171" name="Picture 3" descr="C:\Users\Parra\Desktop\MORADAS DE SILVA\MORADAS DE SILVA MODELO 1\M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3429000"/>
            <a:ext cx="5790703" cy="2654203"/>
          </a:xfrm>
          <a:prstGeom prst="rect">
            <a:avLst/>
          </a:prstGeom>
          <a:noFill/>
        </p:spPr>
      </p:pic>
      <p:pic>
        <p:nvPicPr>
          <p:cNvPr id="1026" name="Picture 2" descr="C:\Users\Parra\Desktop\MORADAS DE SILVA\PATIO ATRA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908720"/>
            <a:ext cx="3656541" cy="20568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Parra\Desktop\MORADAS DE SILVA\MORADAS DE SILVA MODELO 1\M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6672"/>
            <a:ext cx="5220072" cy="2936291"/>
          </a:xfrm>
          <a:prstGeom prst="rect">
            <a:avLst/>
          </a:prstGeom>
          <a:noFill/>
        </p:spPr>
      </p:pic>
      <p:pic>
        <p:nvPicPr>
          <p:cNvPr id="8195" name="Picture 3" descr="C:\Users\Parra\Desktop\MORADAS DE SILVA\MORADAS DE SILVA MODELO 1\M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3672027"/>
            <a:ext cx="5148064" cy="28957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Parra\Desktop\MORADAS DE SILVA\MORADAS DE SILVA MODELO 1\M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908720"/>
            <a:ext cx="3024336" cy="2304256"/>
          </a:xfrm>
          <a:prstGeom prst="rect">
            <a:avLst/>
          </a:prstGeom>
          <a:noFill/>
        </p:spPr>
      </p:pic>
      <p:pic>
        <p:nvPicPr>
          <p:cNvPr id="9219" name="Picture 3" descr="C:\Users\Parra\Desktop\MORADAS DE SILVA\MORADAS DE SILVA MODELO 1\M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3573016"/>
            <a:ext cx="7416824" cy="2921521"/>
          </a:xfrm>
          <a:prstGeom prst="rect">
            <a:avLst/>
          </a:prstGeom>
          <a:noFill/>
        </p:spPr>
      </p:pic>
      <p:pic>
        <p:nvPicPr>
          <p:cNvPr id="9220" name="Picture 4" descr="C:\Users\Parra\Desktop\MORADAS DE SILVA\MORADAS DE SILVA MODELO 1\M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404664"/>
            <a:ext cx="3982905" cy="2952328"/>
          </a:xfrm>
          <a:prstGeom prst="rect">
            <a:avLst/>
          </a:prstGeom>
          <a:noFill/>
        </p:spPr>
      </p:pic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539552" y="0"/>
            <a:ext cx="7470648" cy="1143000"/>
          </a:xfrm>
        </p:spPr>
        <p:txBody>
          <a:bodyPr>
            <a:normAutofit/>
          </a:bodyPr>
          <a:lstStyle/>
          <a:p>
            <a:r>
              <a:rPr lang="es-MX" sz="4800" b="1" i="1" dirty="0" smtClean="0"/>
              <a:t>BAÑO</a:t>
            </a:r>
            <a:endParaRPr lang="es-MX" sz="4800" b="1" i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Parra\Desktop\MORADAS DE SILVA\MORADAS DE SILVA MODELO 1\M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764704"/>
            <a:ext cx="4320480" cy="2777174"/>
          </a:xfrm>
          <a:prstGeom prst="rect">
            <a:avLst/>
          </a:prstGeom>
          <a:noFill/>
        </p:spPr>
      </p:pic>
      <p:pic>
        <p:nvPicPr>
          <p:cNvPr id="10243" name="Picture 3" descr="C:\Users\Parra\Desktop\MORADAS DE SILVA\MORADAS DE SILVA MODELO 1\M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717032"/>
            <a:ext cx="4176464" cy="2849513"/>
          </a:xfrm>
          <a:prstGeom prst="rect">
            <a:avLst/>
          </a:prstGeom>
          <a:noFill/>
        </p:spPr>
      </p:pic>
      <p:pic>
        <p:nvPicPr>
          <p:cNvPr id="10244" name="Picture 4" descr="C:\Users\Parra\Desktop\MORADAS DE SILVA\MORADAS DE SILVA MODELO 1\M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4653136"/>
            <a:ext cx="3168352" cy="1841712"/>
          </a:xfrm>
          <a:prstGeom prst="rect">
            <a:avLst/>
          </a:prstGeom>
          <a:noFill/>
        </p:spPr>
      </p:pic>
      <p:pic>
        <p:nvPicPr>
          <p:cNvPr id="10245" name="Picture 5" descr="C:\Users\Parra\Desktop\MORADAS DE SILVA\MORADAS DE SILVA MODELO 1\M1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1052736"/>
            <a:ext cx="3884105" cy="3163006"/>
          </a:xfrm>
          <a:prstGeom prst="rect">
            <a:avLst/>
          </a:prstGeom>
          <a:noFill/>
        </p:spPr>
      </p:pic>
      <p:sp>
        <p:nvSpPr>
          <p:cNvPr id="6" name="5 Título"/>
          <p:cNvSpPr>
            <a:spLocks noGrp="1"/>
          </p:cNvSpPr>
          <p:nvPr>
            <p:ph type="title"/>
          </p:nvPr>
        </p:nvSpPr>
        <p:spPr>
          <a:xfrm>
            <a:off x="251520" y="-315416"/>
            <a:ext cx="7470648" cy="1143000"/>
          </a:xfrm>
        </p:spPr>
        <p:txBody>
          <a:bodyPr/>
          <a:lstStyle/>
          <a:p>
            <a:r>
              <a:rPr lang="es-MX" b="1" i="1" dirty="0" smtClean="0"/>
              <a:t>3 RECAMARAS </a:t>
            </a:r>
            <a:endParaRPr lang="es-MX" b="1" i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0" y="332656"/>
            <a:ext cx="6629400" cy="1066688"/>
          </a:xfrm>
        </p:spPr>
        <p:txBody>
          <a:bodyPr>
            <a:normAutofit fontScale="92500" lnSpcReduction="20000"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es-MX" sz="40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MODELO 2 </a:t>
            </a:r>
            <a:r>
              <a:rPr lang="es-MX" sz="40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(ELITE 6) </a:t>
            </a:r>
          </a:p>
          <a:p>
            <a:r>
              <a:rPr lang="es-MX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$950,000</a:t>
            </a:r>
            <a:endParaRPr lang="es-MX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3314" name="Picture 2" descr="C:\Users\Parra\Desktop\MORADAS DE SILVA\MORADAS DE SILVA MODELO 2\M1.jpg"/>
          <p:cNvPicPr>
            <a:picLocks noChangeAspect="1" noChangeArrowheads="1"/>
          </p:cNvPicPr>
          <p:nvPr/>
        </p:nvPicPr>
        <p:blipFill>
          <a:blip r:embed="rId2" cstate="print">
            <a:lum bright="23000"/>
          </a:blip>
          <a:srcRect/>
          <a:stretch>
            <a:fillRect/>
          </a:stretch>
        </p:blipFill>
        <p:spPr bwMode="auto">
          <a:xfrm>
            <a:off x="755576" y="1772816"/>
            <a:ext cx="5976664" cy="3126947"/>
          </a:xfrm>
          <a:prstGeom prst="rect">
            <a:avLst/>
          </a:prstGeom>
          <a:noFill/>
        </p:spPr>
      </p:pic>
      <p:pic>
        <p:nvPicPr>
          <p:cNvPr id="4" name="Picture 2" descr="C:\Users\Parra\Desktop\Screenshot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4005064"/>
            <a:ext cx="3072341" cy="23042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3429000"/>
            <a:ext cx="6629400" cy="1826363"/>
          </a:xfrm>
        </p:spPr>
        <p:txBody>
          <a:bodyPr>
            <a:normAutofit/>
          </a:bodyPr>
          <a:lstStyle/>
          <a:p>
            <a:r>
              <a:rPr lang="es-MX" sz="2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PLANTA ALTA</a:t>
            </a:r>
            <a:endParaRPr lang="es-MX" sz="24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0" y="-533344"/>
            <a:ext cx="6629400" cy="1066688"/>
          </a:xfrm>
        </p:spPr>
        <p:txBody>
          <a:bodyPr/>
          <a:lstStyle/>
          <a:p>
            <a:r>
              <a:rPr lang="es-MX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PLANTA BAJA</a:t>
            </a:r>
            <a:endParaRPr lang="es-MX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050" name="Picture 2" descr="C:\Users\Parra\Desktop\morada-elite6-alt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005064"/>
            <a:ext cx="7632848" cy="2520280"/>
          </a:xfrm>
          <a:prstGeom prst="rect">
            <a:avLst/>
          </a:prstGeom>
          <a:noFill/>
        </p:spPr>
      </p:pic>
      <p:pic>
        <p:nvPicPr>
          <p:cNvPr id="2051" name="Picture 3" descr="C:\Users\Parra\Desktop\morada-elite6-baj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692696"/>
            <a:ext cx="7704856" cy="26663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Parra\Desktop\MORADAS DE SILVA\MORADAS DE SILVA MODELO 2\M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692696"/>
            <a:ext cx="2571750" cy="5184576"/>
          </a:xfrm>
          <a:prstGeom prst="rect">
            <a:avLst/>
          </a:prstGeom>
          <a:noFill/>
        </p:spPr>
      </p:pic>
      <p:pic>
        <p:nvPicPr>
          <p:cNvPr id="14339" name="Picture 3" descr="C:\Users\Parra\Desktop\MORADAS DE SILVA\MORADAS DE SILVA MODELO 2\M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764704"/>
            <a:ext cx="2571750" cy="5148064"/>
          </a:xfrm>
          <a:prstGeom prst="rect">
            <a:avLst/>
          </a:prstGeom>
          <a:noFill/>
        </p:spPr>
      </p:pic>
      <p:pic>
        <p:nvPicPr>
          <p:cNvPr id="14340" name="Picture 4" descr="C:\Users\Parra\Desktop\PUERTA MODELO 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692696"/>
            <a:ext cx="2571750" cy="5220072"/>
          </a:xfrm>
          <a:prstGeom prst="rect">
            <a:avLst/>
          </a:prstGeom>
          <a:noFill/>
        </p:spPr>
      </p:pic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395536" y="-243408"/>
            <a:ext cx="7470648" cy="1143000"/>
          </a:xfrm>
        </p:spPr>
        <p:txBody>
          <a:bodyPr/>
          <a:lstStyle/>
          <a:p>
            <a:r>
              <a:rPr lang="es-MX" b="1" i="1" dirty="0" smtClean="0"/>
              <a:t>FACHADA</a:t>
            </a:r>
            <a:endParaRPr lang="es-MX" b="1" i="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Parra\Desktop\MORADAS DE SILVA\MORADAS DE SILVA MODELO 2\M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692696"/>
            <a:ext cx="2571750" cy="5472608"/>
          </a:xfrm>
          <a:prstGeom prst="rect">
            <a:avLst/>
          </a:prstGeom>
          <a:noFill/>
        </p:spPr>
      </p:pic>
      <p:pic>
        <p:nvPicPr>
          <p:cNvPr id="15363" name="Picture 3" descr="C:\Users\Parra\Desktop\MORADAS DE SILVA\MORADAS DE SILVA MODELO 2\M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620688"/>
            <a:ext cx="5079428" cy="5593482"/>
          </a:xfrm>
          <a:prstGeom prst="rect">
            <a:avLst/>
          </a:prstGeom>
          <a:noFill/>
        </p:spPr>
      </p:pic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2411760" y="6021288"/>
            <a:ext cx="7470648" cy="1143000"/>
          </a:xfrm>
        </p:spPr>
        <p:txBody>
          <a:bodyPr/>
          <a:lstStyle/>
          <a:p>
            <a:r>
              <a:rPr lang="es-MX" b="1" i="1" dirty="0" smtClean="0"/>
              <a:t>MEDIO BAÑO PLANTA BAJA</a:t>
            </a:r>
            <a:endParaRPr lang="es-MX" b="1" i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s-MX" sz="6700" cap="none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/>
            </a:r>
            <a:br>
              <a:rPr lang="es-MX" sz="6700" cap="none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</a:br>
            <a:r>
              <a:rPr lang="es-MX" cap="none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/>
            </a:r>
            <a:br>
              <a:rPr lang="es-MX" cap="none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</a:br>
            <a:endParaRPr lang="es-MX" cap="none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8" name="5 Subtítulo"/>
          <p:cNvSpPr>
            <a:spLocks noGrp="1"/>
          </p:cNvSpPr>
          <p:nvPr>
            <p:ph type="subTitle" idx="1"/>
          </p:nvPr>
        </p:nvSpPr>
        <p:spPr>
          <a:xfrm>
            <a:off x="539552" y="0"/>
            <a:ext cx="7955374" cy="6309320"/>
          </a:xfrm>
        </p:spPr>
        <p:txBody>
          <a:bodyPr>
            <a:normAutofit fontScale="32500" lnSpcReduction="20000"/>
          </a:bodyPr>
          <a:lstStyle/>
          <a:p>
            <a:pPr algn="l"/>
            <a:r>
              <a:rPr lang="es-MX" sz="4900" b="1" i="1" dirty="0" smtClean="0"/>
              <a:t>1.      EN TODOS LOS CASOS LAS VIVIENDAS ESTAN DESPLANTADAS EN UN TERRENO DE 112 MTS  EL CUAL ES 7 DE FRENTE CON PASILLO  DE UN METRO LATERAL  POR 16 DE FONDO.</a:t>
            </a:r>
          </a:p>
          <a:p>
            <a:pPr algn="l"/>
            <a:endParaRPr lang="es-MX" sz="4900" b="1" i="1" dirty="0" smtClean="0"/>
          </a:p>
          <a:p>
            <a:pPr marL="914400" indent="-914400" algn="l"/>
            <a:r>
              <a:rPr lang="es-MX" sz="4900" b="1" i="1" dirty="0" smtClean="0"/>
              <a:t>2.     ORIGINALMENTE SERAN 4 MODELOS DE CASA, DE LAS CUALES 2 MODELOS ESTAN EN CONSTRUCCION  (ELITE 7) Y  2 ESTAN A LA VENTA (ELITE 6).</a:t>
            </a:r>
          </a:p>
          <a:p>
            <a:pPr marL="457200" indent="-457200" algn="l"/>
            <a:endParaRPr lang="es-MX" sz="4900" b="1" i="1" dirty="0" smtClean="0"/>
          </a:p>
          <a:p>
            <a:pPr marL="457200" indent="-457200" algn="l"/>
            <a:r>
              <a:rPr lang="es-MX" sz="4900" b="1" i="1" dirty="0" smtClean="0"/>
              <a:t>3.      LAS CARACTERIZTICAS DE LOS MODELOS YA CONSTRUIDOS SON LAS SIGUIENTES:</a:t>
            </a:r>
          </a:p>
          <a:p>
            <a:pPr algn="l"/>
            <a:endParaRPr lang="es-MX" sz="2500" b="1" i="1" dirty="0" smtClean="0"/>
          </a:p>
          <a:p>
            <a:pPr algn="l"/>
            <a:r>
              <a:rPr lang="es-MX" sz="4900" b="1" i="1" dirty="0" smtClean="0"/>
              <a:t>CARACTERISTICAS 1 Y 2  :</a:t>
            </a:r>
          </a:p>
          <a:p>
            <a:pPr algn="l"/>
            <a:r>
              <a:rPr lang="es-MX" sz="4900" b="1" i="1" dirty="0" smtClean="0"/>
              <a:t> </a:t>
            </a:r>
          </a:p>
          <a:p>
            <a:pPr algn="l"/>
            <a:r>
              <a:rPr lang="es-MX" sz="4900" b="1" i="1" dirty="0" smtClean="0"/>
              <a:t>´  Construcción: 115 Metros </a:t>
            </a:r>
          </a:p>
          <a:p>
            <a:pPr algn="l"/>
            <a:r>
              <a:rPr lang="es-MX" sz="4900" b="1" i="1" dirty="0" smtClean="0"/>
              <a:t>´  Frente: Un lugar de Estacionamiento y Jardín</a:t>
            </a:r>
          </a:p>
          <a:p>
            <a:pPr algn="l"/>
            <a:r>
              <a:rPr lang="es-MX" sz="4900" b="1" i="1" dirty="0" smtClean="0"/>
              <a:t>´  Fachada:  Blanca con detalles en Rojo y la otra con balcón y enmarcada con cantera</a:t>
            </a:r>
          </a:p>
          <a:p>
            <a:pPr algn="l"/>
            <a:r>
              <a:rPr lang="es-MX" sz="4900" b="1" i="1" dirty="0" smtClean="0"/>
              <a:t>´  Descripción Vivienda:</a:t>
            </a:r>
          </a:p>
          <a:p>
            <a:pPr algn="l"/>
            <a:r>
              <a:rPr lang="es-MX" sz="4900" b="1" i="1" dirty="0" smtClean="0"/>
              <a:t>´  Planta Baja:  Vestíbulo, Medio Baño, Área de Escaleras,  Sala-Comedor, Área de Cocina, Área de Fregadero y Jardín</a:t>
            </a:r>
          </a:p>
          <a:p>
            <a:pPr algn="l"/>
            <a:r>
              <a:rPr lang="es-MX" sz="4900" b="1" i="1" dirty="0" smtClean="0"/>
              <a:t>´  Planta Alta:  Pasillo, Baño Completo, Tres recamaras,</a:t>
            </a:r>
          </a:p>
          <a:p>
            <a:pPr algn="l"/>
            <a:r>
              <a:rPr lang="es-MX" sz="4900" b="1" i="1" dirty="0" smtClean="0"/>
              <a:t>´  Acabados:  Aplanado en yeso con pintura Blanca, Piso en   porcelanito y la otra </a:t>
            </a:r>
            <a:r>
              <a:rPr lang="es-MX" sz="4900" b="1" i="1" u="sng" dirty="0" smtClean="0"/>
              <a:t>cerámica</a:t>
            </a:r>
            <a:r>
              <a:rPr lang="es-MX" sz="4900" b="1" i="1" dirty="0" smtClean="0"/>
              <a:t> , Puertas en madera color chocolate y la otra </a:t>
            </a:r>
            <a:r>
              <a:rPr lang="es-MX" sz="4900" b="1" i="1" u="sng" dirty="0" smtClean="0"/>
              <a:t>Puertas Acabado en Pino</a:t>
            </a:r>
          </a:p>
          <a:p>
            <a:pPr marL="457200" indent="-457200" algn="l">
              <a:buAutoNum type="arabicPeriod" startAt="2"/>
            </a:pPr>
            <a:endParaRPr lang="es-MX" dirty="0" smtClean="0"/>
          </a:p>
          <a:p>
            <a:pPr marL="457200" indent="-457200" algn="l">
              <a:buAutoNum type="arabicPeriod" startAt="2"/>
            </a:pPr>
            <a:endParaRPr lang="es-MX" dirty="0" smtClean="0"/>
          </a:p>
          <a:p>
            <a:pPr marL="457200" indent="-457200" algn="l">
              <a:buAutoNum type="arabicPeriod" startAt="2"/>
            </a:pPr>
            <a:endParaRPr lang="es-MX" dirty="0" smtClean="0"/>
          </a:p>
        </p:txBody>
      </p:sp>
      <p:sp>
        <p:nvSpPr>
          <p:cNvPr id="9" name="5 Subtítulo"/>
          <p:cNvSpPr txBox="1">
            <a:spLocks/>
          </p:cNvSpPr>
          <p:nvPr/>
        </p:nvSpPr>
        <p:spPr>
          <a:xfrm>
            <a:off x="0" y="0"/>
            <a:ext cx="9144000" cy="7605464"/>
          </a:xfrm>
          <a:prstGeom prst="rect">
            <a:avLst/>
          </a:prstGeom>
        </p:spPr>
        <p:txBody>
          <a:bodyPr vert="horz" tIns="0" rIns="45720" bIns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es-MX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Parra\Desktop\MORADAS DE SILVA\MORADAS DE SILVA MODELO 1\M21.jpg"/>
          <p:cNvPicPr>
            <a:picLocks noChangeAspect="1" noChangeArrowheads="1"/>
          </p:cNvPicPr>
          <p:nvPr/>
        </p:nvPicPr>
        <p:blipFill>
          <a:blip r:embed="rId2" cstate="print">
            <a:lum bright="14000"/>
          </a:blip>
          <a:srcRect/>
          <a:stretch>
            <a:fillRect/>
          </a:stretch>
        </p:blipFill>
        <p:spPr bwMode="auto">
          <a:xfrm>
            <a:off x="323528" y="548680"/>
            <a:ext cx="5961900" cy="3353569"/>
          </a:xfrm>
          <a:prstGeom prst="rect">
            <a:avLst/>
          </a:prstGeom>
          <a:noFill/>
        </p:spPr>
      </p:pic>
      <p:pic>
        <p:nvPicPr>
          <p:cNvPr id="16387" name="Picture 3" descr="C:\Users\Parra\Desktop\MORADAS DE SILVA\MORADAS DE SILVA MODELO 1\M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3905672"/>
            <a:ext cx="6148809" cy="2691680"/>
          </a:xfrm>
          <a:prstGeom prst="rect">
            <a:avLst/>
          </a:prstGeom>
          <a:noFill/>
        </p:spPr>
      </p:pic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0" y="-315416"/>
            <a:ext cx="7470648" cy="1143000"/>
          </a:xfrm>
        </p:spPr>
        <p:txBody>
          <a:bodyPr/>
          <a:lstStyle/>
          <a:p>
            <a:r>
              <a:rPr lang="es-MX" b="1" i="1" dirty="0" smtClean="0"/>
              <a:t>COCINA EQUIPADA</a:t>
            </a:r>
            <a:endParaRPr lang="es-MX" b="1" i="1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Parra\Desktop\MORADAS DE SILVA\MORADAS DE SILVA MODELO 1\M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76673"/>
            <a:ext cx="6336704" cy="3240360"/>
          </a:xfrm>
          <a:prstGeom prst="rect">
            <a:avLst/>
          </a:prstGeom>
          <a:noFill/>
        </p:spPr>
      </p:pic>
      <p:pic>
        <p:nvPicPr>
          <p:cNvPr id="17411" name="Picture 3" descr="C:\Users\Parra\Desktop\PATIO ATRA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3789040"/>
            <a:ext cx="5616624" cy="27860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Parra\Desktop\MORADAS DE SILVA\MORADAS DE SILVA MODELO 2\M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32656"/>
            <a:ext cx="5040560" cy="2592288"/>
          </a:xfrm>
          <a:prstGeom prst="rect">
            <a:avLst/>
          </a:prstGeom>
          <a:noFill/>
        </p:spPr>
      </p:pic>
      <p:pic>
        <p:nvPicPr>
          <p:cNvPr id="18435" name="Picture 3" descr="C:\Users\Parra\Desktop\MORADAS DE SILVA\MORADAS DE SILVA MODELO 2\M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140968"/>
            <a:ext cx="6065912" cy="3412076"/>
          </a:xfrm>
          <a:prstGeom prst="rect">
            <a:avLst/>
          </a:prstGeom>
          <a:noFill/>
        </p:spPr>
      </p:pic>
      <p:pic>
        <p:nvPicPr>
          <p:cNvPr id="18436" name="Picture 4" descr="C:\Users\Parra\Desktop\MORADAS DE SILVA\MORADAS DE SILVA MODELO 2\M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2204864"/>
            <a:ext cx="3923928" cy="2592288"/>
          </a:xfrm>
          <a:prstGeom prst="rect">
            <a:avLst/>
          </a:prstGeom>
          <a:noFill/>
        </p:spPr>
      </p:pic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5724128" y="0"/>
            <a:ext cx="7470648" cy="1143000"/>
          </a:xfrm>
        </p:spPr>
        <p:txBody>
          <a:bodyPr/>
          <a:lstStyle/>
          <a:p>
            <a:r>
              <a:rPr lang="es-MX" b="1" i="1" dirty="0" smtClean="0"/>
              <a:t>PLANTA ALTA</a:t>
            </a:r>
            <a:endParaRPr lang="es-MX" b="1" i="1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Parra\Desktop\MORADAS DE SILVA\MORADAS DE SILVA MODELO 2\M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332656"/>
            <a:ext cx="6858000" cy="3857625"/>
          </a:xfrm>
          <a:prstGeom prst="rect">
            <a:avLst/>
          </a:prstGeom>
          <a:noFill/>
        </p:spPr>
      </p:pic>
      <p:pic>
        <p:nvPicPr>
          <p:cNvPr id="19459" name="Picture 3" descr="C:\Users\Parra\Desktop\MORADAS DE SILVA\MORADAS DE SILVA MODELO 2\M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437112"/>
            <a:ext cx="4303801" cy="2088232"/>
          </a:xfrm>
          <a:prstGeom prst="rect">
            <a:avLst/>
          </a:prstGeom>
          <a:noFill/>
        </p:spPr>
      </p:pic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4860032" y="4725144"/>
            <a:ext cx="7470648" cy="1143000"/>
          </a:xfrm>
        </p:spPr>
        <p:txBody>
          <a:bodyPr/>
          <a:lstStyle/>
          <a:p>
            <a:r>
              <a:rPr lang="es-MX" b="1" i="1" dirty="0" smtClean="0"/>
              <a:t>3 RECAMARAS </a:t>
            </a:r>
            <a:endParaRPr lang="es-MX" b="1" i="1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Parra\Desktop\MORADAS DE SILVA\MORADAS DE SILVA MODELO 2\M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4664"/>
            <a:ext cx="6286500" cy="3960440"/>
          </a:xfrm>
          <a:prstGeom prst="rect">
            <a:avLst/>
          </a:prstGeom>
          <a:noFill/>
        </p:spPr>
      </p:pic>
      <p:pic>
        <p:nvPicPr>
          <p:cNvPr id="20483" name="Picture 3" descr="C:\Users\Parra\Desktop\MORADAS DE SILVA\MORADAS DE SILVA MODELO 2\M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556792"/>
            <a:ext cx="4121696" cy="49369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Parra\Desktop\MORADAS DE SILVA\MORADAS DE SILVA MODELO 2\M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908720"/>
            <a:ext cx="5472608" cy="3240359"/>
          </a:xfrm>
          <a:prstGeom prst="rect">
            <a:avLst/>
          </a:prstGeom>
          <a:noFill/>
        </p:spPr>
      </p:pic>
      <p:pic>
        <p:nvPicPr>
          <p:cNvPr id="21507" name="Picture 3" descr="C:\Users\Parra\Desktop\MORADAS DE SILVA\MORADAS DE SILVA MODELO 2\M16.jpg"/>
          <p:cNvPicPr>
            <a:picLocks noChangeAspect="1" noChangeArrowheads="1"/>
          </p:cNvPicPr>
          <p:nvPr/>
        </p:nvPicPr>
        <p:blipFill>
          <a:blip r:embed="rId3" cstate="print">
            <a:lum bright="16000"/>
          </a:blip>
          <a:srcRect/>
          <a:stretch>
            <a:fillRect/>
          </a:stretch>
        </p:blipFill>
        <p:spPr bwMode="auto">
          <a:xfrm>
            <a:off x="5508104" y="2511582"/>
            <a:ext cx="3284686" cy="4346417"/>
          </a:xfrm>
          <a:prstGeom prst="rect">
            <a:avLst/>
          </a:prstGeom>
          <a:noFill/>
        </p:spPr>
      </p:pic>
      <p:pic>
        <p:nvPicPr>
          <p:cNvPr id="21508" name="Picture 4" descr="C:\Users\Parra\Desktop\MORADAS DE SILVA\MORADAS DE SILVA MODELO 2\M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365104"/>
            <a:ext cx="4999980" cy="2236425"/>
          </a:xfrm>
          <a:prstGeom prst="rect">
            <a:avLst/>
          </a:prstGeom>
          <a:noFill/>
        </p:spPr>
      </p:pic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323528" y="0"/>
            <a:ext cx="7470648" cy="1143000"/>
          </a:xfrm>
        </p:spPr>
        <p:txBody>
          <a:bodyPr/>
          <a:lstStyle/>
          <a:p>
            <a:r>
              <a:rPr lang="es-MX" b="1" i="1" dirty="0" smtClean="0"/>
              <a:t>BALCON &amp; CLOSET </a:t>
            </a:r>
            <a:endParaRPr lang="es-MX" b="1" i="1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Parra\Desktop\MORADAS DE SILVA\MORADAS DE SILVA MODELO 2\M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9"/>
            <a:ext cx="5976664" cy="3361874"/>
          </a:xfrm>
          <a:prstGeom prst="rect">
            <a:avLst/>
          </a:prstGeom>
          <a:noFill/>
        </p:spPr>
      </p:pic>
      <p:pic>
        <p:nvPicPr>
          <p:cNvPr id="22531" name="Picture 3" descr="C:\Users\Parra\Desktop\MORADAS DE SILVA\MORADAS DE SILVA MODELO 2\M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988840"/>
            <a:ext cx="3507854" cy="4572000"/>
          </a:xfrm>
          <a:prstGeom prst="rect">
            <a:avLst/>
          </a:prstGeom>
          <a:noFill/>
        </p:spPr>
      </p:pic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251520" y="4221088"/>
            <a:ext cx="7470648" cy="1143000"/>
          </a:xfrm>
        </p:spPr>
        <p:txBody>
          <a:bodyPr/>
          <a:lstStyle/>
          <a:p>
            <a:r>
              <a:rPr lang="es-MX" b="1" i="1" dirty="0" smtClean="0"/>
              <a:t>BAÑO COMPLETO</a:t>
            </a:r>
            <a:endParaRPr lang="es-MX" b="1" i="1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subTitle" idx="1"/>
          </p:nvPr>
        </p:nvSpPr>
        <p:spPr>
          <a:xfrm>
            <a:off x="0" y="-747464"/>
            <a:ext cx="10369152" cy="4176464"/>
          </a:xfrm>
        </p:spPr>
        <p:txBody>
          <a:bodyPr>
            <a:normAutofit/>
          </a:bodyPr>
          <a:lstStyle/>
          <a:p>
            <a:pPr algn="l"/>
            <a:r>
              <a:rPr lang="es-MX" sz="2400" b="1" i="1" dirty="0" smtClean="0"/>
              <a:t>MODELO 3  </a:t>
            </a:r>
            <a:r>
              <a:rPr lang="es-MX" sz="2400" b="1" i="1" dirty="0" smtClean="0">
                <a:solidFill>
                  <a:srgbClr val="FF0000"/>
                </a:solidFill>
              </a:rPr>
              <a:t>PREVENTA (ELITE 7) ENTREGA EN 4 MESES </a:t>
            </a:r>
          </a:p>
          <a:p>
            <a:pPr algn="l"/>
            <a:r>
              <a:rPr lang="es-MX" sz="1600" b="1" i="1" dirty="0" smtClean="0"/>
              <a:t>Construcción</a:t>
            </a:r>
            <a:r>
              <a:rPr lang="es-MX" sz="1600" b="1" i="1" dirty="0" smtClean="0"/>
              <a:t>:   125 Metros</a:t>
            </a:r>
          </a:p>
          <a:p>
            <a:pPr algn="l"/>
            <a:r>
              <a:rPr lang="es-MX" sz="1600" b="1" i="1" dirty="0" smtClean="0"/>
              <a:t>Frente: Un lugar de Estacionamiento y Jardín</a:t>
            </a:r>
          </a:p>
          <a:p>
            <a:pPr algn="l"/>
            <a:r>
              <a:rPr lang="es-MX" sz="1600" b="1" i="1" dirty="0" smtClean="0"/>
              <a:t>Fachada: Blanca con detalles en Cantera</a:t>
            </a:r>
          </a:p>
          <a:p>
            <a:pPr algn="l"/>
            <a:r>
              <a:rPr lang="es-MX" sz="1600" b="1" i="1" dirty="0" smtClean="0"/>
              <a:t>Descripción Vivienda:</a:t>
            </a:r>
          </a:p>
          <a:p>
            <a:pPr algn="l"/>
            <a:r>
              <a:rPr lang="es-MX" sz="1600" b="1" i="1" dirty="0" smtClean="0"/>
              <a:t>Planta Baja: Vestíbulo, Medio Baño, Área de Escaleras,  Sala-Comedor, Área de Cocina, Área de Fregadero y Jardín</a:t>
            </a:r>
          </a:p>
          <a:p>
            <a:pPr algn="l"/>
            <a:r>
              <a:rPr lang="es-MX" sz="1600" b="1" i="1" dirty="0" smtClean="0"/>
              <a:t>Planta Alta: Pasillo, Baño Completo, Tres recamaras, una con Vestidor y Baño completo</a:t>
            </a:r>
          </a:p>
          <a:p>
            <a:pPr algn="l"/>
            <a:r>
              <a:rPr lang="es-MX" sz="1600" b="1" i="1" dirty="0" smtClean="0"/>
              <a:t>Acabados:  Aplanado en yeso con pintura Blanca, Piso en porcelanito,  puertas en madera color chocolate</a:t>
            </a:r>
          </a:p>
          <a:p>
            <a:pPr algn="l"/>
            <a:r>
              <a:rPr lang="es-MX" sz="2400" b="1" i="1" dirty="0" smtClean="0">
                <a:solidFill>
                  <a:srgbClr val="FF0000"/>
                </a:solidFill>
              </a:rPr>
              <a:t>$1,250,000</a:t>
            </a:r>
            <a:endParaRPr lang="es-MX" sz="2400" b="1" i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Parra\Desktop\Conjunto de fachada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789040"/>
            <a:ext cx="6210312" cy="2708919"/>
          </a:xfrm>
          <a:prstGeom prst="rect">
            <a:avLst/>
          </a:prstGeom>
          <a:noFill/>
        </p:spPr>
      </p:pic>
      <p:pic>
        <p:nvPicPr>
          <p:cNvPr id="4" name="Picture 2" descr="C:\Users\Parra\Desktop\Screenshot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3789040"/>
            <a:ext cx="1944216" cy="26916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0"/>
            <a:ext cx="7467600" cy="1143000"/>
          </a:xfrm>
        </p:spPr>
        <p:txBody>
          <a:bodyPr>
            <a:normAutofit/>
          </a:bodyPr>
          <a:lstStyle/>
          <a:p>
            <a:r>
              <a:rPr lang="es-MX" sz="2400" b="1" dirty="0" smtClean="0"/>
              <a:t>PLANTA BAJA</a:t>
            </a:r>
            <a:endParaRPr lang="es-MX" sz="24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3717032"/>
            <a:ext cx="7467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MX" sz="2000" b="1" dirty="0" smtClean="0"/>
              <a:t>PLANTA  ALTA</a:t>
            </a:r>
            <a:endParaRPr lang="es-MX" sz="2000" b="1" dirty="0"/>
          </a:p>
        </p:txBody>
      </p:sp>
      <p:pic>
        <p:nvPicPr>
          <p:cNvPr id="3074" name="Picture 2" descr="C:\Users\Parra\Desktop\trojes-elite7-bajav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980728"/>
            <a:ext cx="7920880" cy="2592288"/>
          </a:xfrm>
          <a:prstGeom prst="rect">
            <a:avLst/>
          </a:prstGeom>
          <a:noFill/>
        </p:spPr>
      </p:pic>
      <p:pic>
        <p:nvPicPr>
          <p:cNvPr id="3075" name="Picture 3" descr="C:\Users\Parra\Desktop\trojes-elite7-altav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095750"/>
            <a:ext cx="7920880" cy="25016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0"/>
            <a:ext cx="7467600" cy="1143000"/>
          </a:xfrm>
        </p:spPr>
        <p:txBody>
          <a:bodyPr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es-MX" b="1" i="1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PLANTA BAJA</a:t>
            </a:r>
            <a:endParaRPr lang="es-MX" b="1" i="1" dirty="0">
              <a:ln>
                <a:prstDash val="solid"/>
              </a:ln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1026" name="Picture 2" descr="C:\Users\Parra\Desktop\Screenshot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052736"/>
            <a:ext cx="5318125" cy="4198938"/>
          </a:xfrm>
          <a:prstGeom prst="rect">
            <a:avLst/>
          </a:prstGeom>
          <a:noFill/>
        </p:spPr>
      </p:pic>
      <p:pic>
        <p:nvPicPr>
          <p:cNvPr id="1027" name="Picture 3" descr="C:\Users\Parra\Desktop\Screenshot_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3501008"/>
            <a:ext cx="3779912" cy="30071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915816" y="0"/>
            <a:ext cx="7086600" cy="1828800"/>
          </a:xfrm>
        </p:spPr>
        <p:txBody>
          <a:bodyPr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es-MX" i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LOCALIZACION</a:t>
            </a:r>
            <a:endParaRPr lang="es-MX" i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5" name="4 Marcador de texto"/>
          <p:cNvSpPr>
            <a:spLocks noGrp="1"/>
          </p:cNvSpPr>
          <p:nvPr>
            <p:ph type="body" idx="1"/>
          </p:nvPr>
        </p:nvSpPr>
        <p:spPr>
          <a:xfrm>
            <a:off x="1259632" y="5085184"/>
            <a:ext cx="7086600" cy="1509712"/>
          </a:xfrm>
        </p:spPr>
        <p:txBody>
          <a:bodyPr/>
          <a:lstStyle/>
          <a:p>
            <a:pPr algn="ctr"/>
            <a:r>
              <a:rPr lang="es-MX" dirty="0" smtClean="0"/>
              <a:t>KMZ :http://maps.google.com/?q=20.546471,-100.778844&amp;hl=es&amp;gl=us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980728"/>
            <a:ext cx="79502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es-MX" b="1" i="1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COCINA EQUIPADA </a:t>
            </a:r>
            <a:endParaRPr lang="es-MX" b="1" i="1" dirty="0">
              <a:ln>
                <a:prstDash val="solid"/>
              </a:ln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2050" name="Picture 2" descr="C:\Users\Parra\Desktop\Screenshot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412776"/>
            <a:ext cx="7632848" cy="49685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Parra\Desktop\Screenshot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04664"/>
            <a:ext cx="5295901" cy="4168775"/>
          </a:xfrm>
          <a:prstGeom prst="rect">
            <a:avLst/>
          </a:prstGeom>
          <a:noFill/>
        </p:spPr>
      </p:pic>
      <p:pic>
        <p:nvPicPr>
          <p:cNvPr id="3075" name="Picture 3" descr="C:\Users\Parra\Desktop\Screenshot_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3165160"/>
            <a:ext cx="4464496" cy="35411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0"/>
            <a:ext cx="7467600" cy="1143000"/>
          </a:xfrm>
        </p:spPr>
        <p:txBody>
          <a:bodyPr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es-MX" b="1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PLANTA ALTA </a:t>
            </a:r>
            <a:endParaRPr lang="es-MX" b="1" dirty="0">
              <a:ln>
                <a:prstDash val="solid"/>
              </a:ln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4098" name="Picture 2" descr="C:\Users\Parra\Desktop\Screenshot_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96752"/>
            <a:ext cx="5287962" cy="4183062"/>
          </a:xfrm>
          <a:prstGeom prst="rect">
            <a:avLst/>
          </a:prstGeom>
          <a:noFill/>
        </p:spPr>
      </p:pic>
      <p:pic>
        <p:nvPicPr>
          <p:cNvPr id="4099" name="Picture 3" descr="C:\Users\Parra\Desktop\Screenshot_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284984"/>
            <a:ext cx="4143772" cy="3296634"/>
          </a:xfrm>
          <a:prstGeom prst="rect">
            <a:avLst/>
          </a:prstGeom>
          <a:noFill/>
        </p:spPr>
      </p:pic>
      <p:pic>
        <p:nvPicPr>
          <p:cNvPr id="4100" name="Picture 4" descr="C:\Users\Parra\Desktop\Screenshot_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980728"/>
            <a:ext cx="2657215" cy="2121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Parra\Desktop\Screenshot_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76672"/>
            <a:ext cx="3672408" cy="2806274"/>
          </a:xfrm>
          <a:prstGeom prst="rect">
            <a:avLst/>
          </a:prstGeom>
          <a:noFill/>
        </p:spPr>
      </p:pic>
      <p:pic>
        <p:nvPicPr>
          <p:cNvPr id="3" name="Picture 2" descr="C:\Users\Parra\Downloads\WhatsApp Image 2017-02-27 at 4.56.50 PM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2420888"/>
            <a:ext cx="5400600" cy="40022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31640" y="2276872"/>
            <a:ext cx="6629400" cy="1826363"/>
          </a:xfrm>
        </p:spPr>
        <p:txBody>
          <a:bodyPr>
            <a:noAutofit/>
          </a:bodyPr>
          <a:lstStyle/>
          <a:p>
            <a:pPr algn="ctr"/>
            <a:r>
              <a:rPr lang="es-MX" sz="3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LIC. MILI MIRALDA </a:t>
            </a:r>
            <a:br>
              <a:rPr lang="es-MX" sz="3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es-MX" sz="3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TEL: (461) 2-12-80-22</a:t>
            </a:r>
            <a:br>
              <a:rPr lang="es-MX" sz="3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es-MX" sz="3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TEL OFICINA: 6-14-20-71</a:t>
            </a:r>
            <a:br>
              <a:rPr lang="es-MX" sz="3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es-MX" sz="3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miamestrategias@gmail.com </a:t>
            </a:r>
            <a:br>
              <a:rPr lang="es-MX" sz="3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es-MX" sz="3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EDIFICIO LA TORRE PISO 8,B CELAYA, GTO.</a:t>
            </a:r>
            <a:br>
              <a:rPr lang="es-MX" sz="3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es-MX" sz="3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ESTAMOS TOTALMENTE A TUS APRECIABLES ORDENES </a:t>
            </a:r>
            <a:endParaRPr lang="es-MX" sz="36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259632" y="1124744"/>
            <a:ext cx="6629400" cy="1066688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s-MX" sz="5400" b="1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CONTACTANOS</a:t>
            </a:r>
            <a:endParaRPr lang="es-MX" sz="5400" b="1" dirty="0">
              <a:ln>
                <a:prstDash val="solid"/>
              </a:ln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6146" name="Picture 2" descr="C:\Users\Parra\Desktop\INMOBILIARI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-819472"/>
            <a:ext cx="4192819" cy="31446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340768"/>
            <a:ext cx="8457921" cy="4995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323528" y="0"/>
            <a:ext cx="9217024" cy="1143000"/>
          </a:xfrm>
        </p:spPr>
        <p:txBody>
          <a:bodyPr>
            <a:noAutofit/>
          </a:bodyPr>
          <a:lstStyle/>
          <a:p>
            <a:r>
              <a:rPr lang="es-MX" sz="2800" b="1" i="1" dirty="0" smtClean="0"/>
              <a:t>CENTRO COMERCIAL A 500 METROS </a:t>
            </a:r>
            <a:r>
              <a:rPr lang="es-MX" sz="2800" b="1" i="1" dirty="0" smtClean="0">
                <a:solidFill>
                  <a:srgbClr val="FF0000"/>
                </a:solidFill>
              </a:rPr>
              <a:t>(ZONA DIAMANTE CELAYA).</a:t>
            </a:r>
            <a:endParaRPr lang="es-MX" sz="28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0"/>
            <a:ext cx="7470648" cy="1143000"/>
          </a:xfrm>
        </p:spPr>
        <p:txBody>
          <a:bodyPr/>
          <a:lstStyle/>
          <a:p>
            <a:r>
              <a:rPr lang="es-MX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GALERIAS CELAYA </a:t>
            </a:r>
            <a:endParaRPr lang="es-MX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7170" name="Picture 2" descr="C:\Users\Parra\Desktop\GALERIA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908720"/>
            <a:ext cx="7920880" cy="54726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Parra\Desktop\MORADAS DE SILVA\MORADAS DE SILVA MODELO 1\M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548680"/>
            <a:ext cx="3902100" cy="4150147"/>
          </a:xfrm>
          <a:prstGeom prst="rect">
            <a:avLst/>
          </a:prstGeom>
          <a:noFill/>
        </p:spPr>
      </p:pic>
      <p:pic>
        <p:nvPicPr>
          <p:cNvPr id="4099" name="Picture 3" descr="C:\Users\Parra\Desktop\MORADAS DE SILVA\MORADAS DE SILVA MODELO 1\MODELO 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764704"/>
            <a:ext cx="3168352" cy="5292080"/>
          </a:xfrm>
          <a:prstGeom prst="rect">
            <a:avLst/>
          </a:prstGeom>
          <a:noFill/>
        </p:spPr>
      </p:pic>
      <p:sp>
        <p:nvSpPr>
          <p:cNvPr id="6" name="5 Título"/>
          <p:cNvSpPr>
            <a:spLocks noGrp="1"/>
          </p:cNvSpPr>
          <p:nvPr>
            <p:ph type="title"/>
          </p:nvPr>
        </p:nvSpPr>
        <p:spPr>
          <a:xfrm>
            <a:off x="467544" y="4941168"/>
            <a:ext cx="7470648" cy="1143000"/>
          </a:xfrm>
        </p:spPr>
        <p:txBody>
          <a:bodyPr>
            <a:normAutofit fontScale="90000"/>
          </a:bodyPr>
          <a:lstStyle/>
          <a:p>
            <a:r>
              <a:rPr lang="es-MX" sz="40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MODELO 1 </a:t>
            </a:r>
            <a:r>
              <a:rPr lang="es-MX" sz="40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(ELITE 6) </a:t>
            </a:r>
            <a:r>
              <a:rPr lang="es-MX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s-MX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s-MX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$</a:t>
            </a:r>
            <a:r>
              <a:rPr lang="es-MX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950,000</a:t>
            </a:r>
            <a:endParaRPr lang="es-MX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Parra\Desktop\Screenshot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412776"/>
            <a:ext cx="5400600" cy="40883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arra\Desktop\morada-elite6-alt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476672"/>
            <a:ext cx="6912768" cy="2779474"/>
          </a:xfrm>
          <a:prstGeom prst="rect">
            <a:avLst/>
          </a:prstGeom>
          <a:noFill/>
        </p:spPr>
      </p:pic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0" y="3212976"/>
            <a:ext cx="6480048" cy="2301240"/>
          </a:xfrm>
        </p:spPr>
        <p:txBody>
          <a:bodyPr>
            <a:normAutofit/>
          </a:bodyPr>
          <a:lstStyle/>
          <a:p>
            <a:pPr algn="l"/>
            <a:r>
              <a:rPr lang="es-MX" sz="2400" b="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PLANTA ALTA</a:t>
            </a:r>
            <a:endParaRPr lang="es-MX" sz="2400" b="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>
          <a:xfrm>
            <a:off x="0" y="-1323528"/>
            <a:ext cx="6480048" cy="1752600"/>
          </a:xfrm>
        </p:spPr>
        <p:txBody>
          <a:bodyPr>
            <a:normAutofit/>
          </a:bodyPr>
          <a:lstStyle/>
          <a:p>
            <a:pPr algn="l"/>
            <a:r>
              <a:rPr lang="es-MX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PLANTA  BAJA</a:t>
            </a:r>
            <a:endParaRPr lang="es-MX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27" name="Picture 3" descr="C:\Users\Parra\Desktop\morada-elite6-baj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3861048"/>
            <a:ext cx="6984776" cy="26661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Parra\Desktop\MORADAS DE SILVA\MORADAS DE SILVA MODELO 1\M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908720"/>
            <a:ext cx="3888432" cy="2880319"/>
          </a:xfrm>
          <a:prstGeom prst="rect">
            <a:avLst/>
          </a:prstGeom>
          <a:noFill/>
        </p:spPr>
      </p:pic>
      <p:pic>
        <p:nvPicPr>
          <p:cNvPr id="5123" name="Picture 3" descr="C:\Users\Parra\Desktop\MORADAS DE SILVA\MORADAS DE SILVA MODELO 1\M4.jpg"/>
          <p:cNvPicPr>
            <a:picLocks noChangeAspect="1" noChangeArrowheads="1"/>
          </p:cNvPicPr>
          <p:nvPr/>
        </p:nvPicPr>
        <p:blipFill>
          <a:blip r:embed="rId3" cstate="print">
            <a:lum bright="8000"/>
          </a:blip>
          <a:srcRect/>
          <a:stretch>
            <a:fillRect/>
          </a:stretch>
        </p:blipFill>
        <p:spPr bwMode="auto">
          <a:xfrm>
            <a:off x="755576" y="4010323"/>
            <a:ext cx="7632848" cy="2587029"/>
          </a:xfrm>
          <a:prstGeom prst="rect">
            <a:avLst/>
          </a:prstGeom>
          <a:noFill/>
        </p:spPr>
      </p:pic>
      <p:pic>
        <p:nvPicPr>
          <p:cNvPr id="5124" name="Picture 4" descr="C:\Users\Parra\Desktop\MORADAS DE SILVA\MORADAS DE SILVA MODELO 1\M2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908720"/>
            <a:ext cx="3872557" cy="2880320"/>
          </a:xfrm>
          <a:prstGeom prst="rect">
            <a:avLst/>
          </a:prstGeom>
          <a:noFill/>
        </p:spPr>
      </p:pic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395536" y="0"/>
            <a:ext cx="7470648" cy="1143000"/>
          </a:xfrm>
        </p:spPr>
        <p:txBody>
          <a:bodyPr/>
          <a:lstStyle/>
          <a:p>
            <a:r>
              <a:rPr lang="es-MX" b="1" i="1" dirty="0" smtClean="0"/>
              <a:t>PLANTA BAJA </a:t>
            </a:r>
            <a:endParaRPr lang="es-MX" b="1" i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écnico">
  <a:themeElements>
    <a:clrScheme name="Técnico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écnico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écnic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283</TotalTime>
  <Words>110</Words>
  <Application>Microsoft Office PowerPoint</Application>
  <PresentationFormat>Presentación en pantalla (4:3)</PresentationFormat>
  <Paragraphs>59</Paragraphs>
  <Slides>34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34</vt:i4>
      </vt:variant>
    </vt:vector>
  </HeadingPairs>
  <TitlesOfParts>
    <vt:vector size="35" baseType="lpstr">
      <vt:lpstr>Técnico</vt:lpstr>
      <vt:lpstr>MORADAS DE SILVA  </vt:lpstr>
      <vt:lpstr>  </vt:lpstr>
      <vt:lpstr>LOCALIZACION</vt:lpstr>
      <vt:lpstr>CENTRO COMERCIAL A 500 METROS (ZONA DIAMANTE CELAYA).</vt:lpstr>
      <vt:lpstr>GALERIAS CELAYA </vt:lpstr>
      <vt:lpstr>MODELO 1 (ELITE 6)  $950,000</vt:lpstr>
      <vt:lpstr>Diapositiva 7</vt:lpstr>
      <vt:lpstr>PLANTA ALTA</vt:lpstr>
      <vt:lpstr>PLANTA BAJA </vt:lpstr>
      <vt:lpstr>MEDIO BAÑO PLANTA BAJA</vt:lpstr>
      <vt:lpstr>COCINA EQUIPADA </vt:lpstr>
      <vt:lpstr>Diapositiva 12</vt:lpstr>
      <vt:lpstr>Diapositiva 13</vt:lpstr>
      <vt:lpstr>BAÑO</vt:lpstr>
      <vt:lpstr>3 RECAMARAS </vt:lpstr>
      <vt:lpstr>Diapositiva 16</vt:lpstr>
      <vt:lpstr>PLANTA ALTA</vt:lpstr>
      <vt:lpstr>FACHADA</vt:lpstr>
      <vt:lpstr>MEDIO BAÑO PLANTA BAJA</vt:lpstr>
      <vt:lpstr>COCINA EQUIPADA</vt:lpstr>
      <vt:lpstr>Diapositiva 21</vt:lpstr>
      <vt:lpstr>PLANTA ALTA</vt:lpstr>
      <vt:lpstr>3 RECAMARAS </vt:lpstr>
      <vt:lpstr>Diapositiva 24</vt:lpstr>
      <vt:lpstr>BALCON &amp; CLOSET </vt:lpstr>
      <vt:lpstr>BAÑO COMPLETO</vt:lpstr>
      <vt:lpstr>Diapositiva 27</vt:lpstr>
      <vt:lpstr>PLANTA BAJA</vt:lpstr>
      <vt:lpstr>PLANTA BAJA</vt:lpstr>
      <vt:lpstr>COCINA EQUIPADA </vt:lpstr>
      <vt:lpstr>Diapositiva 31</vt:lpstr>
      <vt:lpstr>PLANTA ALTA </vt:lpstr>
      <vt:lpstr>Diapositiva 33</vt:lpstr>
      <vt:lpstr>LIC. MILI MIRALDA  TEL: (461) 2-12-80-22 TEL OFICINA: 6-14-20-71 miamestrategias@gmail.com  EDIFICIO LA TORRE PISO 8,B CELAYA, GTO. ESTAMOS TOTALMENTE A TUS APRECIABLES ORDENES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MORADAS DE SILVA</dc:title>
  <dc:creator>Parra</dc:creator>
  <cp:lastModifiedBy>Parra</cp:lastModifiedBy>
  <cp:revision>30</cp:revision>
  <dcterms:created xsi:type="dcterms:W3CDTF">2017-02-07T21:00:09Z</dcterms:created>
  <dcterms:modified xsi:type="dcterms:W3CDTF">2017-03-07T21:13:24Z</dcterms:modified>
</cp:coreProperties>
</file>