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  <p:sldId id="261" r:id="rId3"/>
    <p:sldId id="262" r:id="rId4"/>
  </p:sldIdLst>
  <p:sldSz cx="7556500" cy="10693400"/>
  <p:notesSz cx="7556500" cy="10693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CB3D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235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9939526"/>
            <a:ext cx="7555992" cy="75285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748784" y="380999"/>
            <a:ext cx="2289048" cy="7711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3131" y="431368"/>
            <a:ext cx="6930237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23004" y="1739778"/>
            <a:ext cx="2815793" cy="406522"/>
          </a:xfrm>
          <a:prstGeom prst="rect">
            <a:avLst/>
          </a:prstGeom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0" tIns="36830" rIns="0" bIns="0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</a:rPr>
              <a:t>1,557 M</a:t>
            </a:r>
            <a:r>
              <a:rPr lang="es-MX" sz="2000" baseline="24895" dirty="0">
                <a:solidFill>
                  <a:schemeClr val="bg1"/>
                </a:solidFill>
                <a:latin typeface="+mj-lt"/>
                <a:cs typeface="Simplified Arabic"/>
              </a:rPr>
              <a:t>2</a:t>
            </a:r>
            <a:endParaRPr sz="2000" baseline="25925" dirty="0">
              <a:solidFill>
                <a:schemeClr val="bg1"/>
              </a:solidFill>
              <a:latin typeface="+mj-lt"/>
              <a:cs typeface="Arial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FEB022F2-6A1C-4BD4-A672-9529AFD932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004" y="92538"/>
            <a:ext cx="2815793" cy="11059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86B144B-110A-4D29-9922-7B766C84D5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479505"/>
              </p:ext>
            </p:extLst>
          </p:nvPr>
        </p:nvGraphicFramePr>
        <p:xfrm>
          <a:off x="412833" y="6294361"/>
          <a:ext cx="5979719" cy="184950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397288">
                  <a:extLst>
                    <a:ext uri="{9D8B030D-6E8A-4147-A177-3AD203B41FA5}">
                      <a16:colId xmlns:a16="http://schemas.microsoft.com/office/drawing/2014/main" val="2693720417"/>
                    </a:ext>
                  </a:extLst>
                </a:gridCol>
                <a:gridCol w="3582431">
                  <a:extLst>
                    <a:ext uri="{9D8B030D-6E8A-4147-A177-3AD203B41FA5}">
                      <a16:colId xmlns:a16="http://schemas.microsoft.com/office/drawing/2014/main" val="2929168392"/>
                    </a:ext>
                  </a:extLst>
                </a:gridCol>
              </a:tblGrid>
              <a:tr h="131000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 Narrow" panose="020B0606020202030204" pitchFamily="34" charset="0"/>
                        </a:rPr>
                        <a:t>Información general/ General information</a:t>
                      </a:r>
                      <a:endParaRPr lang="es-MX" sz="11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extLst>
                  <a:ext uri="{0D108BD9-81ED-4DB2-BD59-A6C34878D82A}">
                    <a16:rowId xmlns:a16="http://schemas.microsoft.com/office/drawing/2014/main" val="3540770135"/>
                  </a:ext>
                </a:extLst>
              </a:tr>
              <a:tr h="119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Tipo de propiedad/</a:t>
                      </a:r>
                      <a:r>
                        <a:rPr lang="es-MX" sz="1000" dirty="0" err="1">
                          <a:effectLst/>
                          <a:latin typeface="Arial Narrow" panose="020B0606020202030204" pitchFamily="34" charset="0"/>
                        </a:rPr>
                        <a:t>Kind</a:t>
                      </a: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MX" sz="1000" dirty="0" err="1">
                          <a:effectLst/>
                          <a:latin typeface="Arial Narrow" panose="020B0606020202030204" pitchFamily="34" charset="0"/>
                        </a:rPr>
                        <a:t>of</a:t>
                      </a: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MX" sz="1000" dirty="0" err="1">
                          <a:effectLst/>
                          <a:latin typeface="Arial Narrow" panose="020B0606020202030204" pitchFamily="34" charset="0"/>
                        </a:rPr>
                        <a:t>propiety</a:t>
                      </a: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  <a:endParaRPr lang="es-MX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Industrial</a:t>
                      </a:r>
                      <a:endParaRPr lang="es-MX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extLst>
                  <a:ext uri="{0D108BD9-81ED-4DB2-BD59-A6C34878D82A}">
                    <a16:rowId xmlns:a16="http://schemas.microsoft.com/office/drawing/2014/main" val="3690771576"/>
                  </a:ext>
                </a:extLst>
              </a:tr>
              <a:tr h="119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Parque industrial/ Industrial Park:</a:t>
                      </a:r>
                      <a:endParaRPr lang="es-MX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extLst>
                  <a:ext uri="{0D108BD9-81ED-4DB2-BD59-A6C34878D82A}">
                    <a16:rowId xmlns:a16="http://schemas.microsoft.com/office/drawing/2014/main" val="3274501293"/>
                  </a:ext>
                </a:extLst>
              </a:tr>
              <a:tr h="119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Fecha de construcción/ </a:t>
                      </a:r>
                      <a:r>
                        <a:rPr lang="es-MX" sz="1000" dirty="0" err="1">
                          <a:effectLst/>
                          <a:latin typeface="Arial Narrow" panose="020B0606020202030204" pitchFamily="34" charset="0"/>
                        </a:rPr>
                        <a:t>Building</a:t>
                      </a: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 date:</a:t>
                      </a:r>
                      <a:endParaRPr lang="es-MX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2023</a:t>
                      </a:r>
                      <a:endParaRPr lang="es-MX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extLst>
                  <a:ext uri="{0D108BD9-81ED-4DB2-BD59-A6C34878D82A}">
                    <a16:rowId xmlns:a16="http://schemas.microsoft.com/office/drawing/2014/main" val="2902142163"/>
                  </a:ext>
                </a:extLst>
              </a:tr>
              <a:tr h="119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65730" algn="r"/>
                        </a:tabLs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Terreno/ </a:t>
                      </a:r>
                      <a:r>
                        <a:rPr lang="es-MX" sz="1000" dirty="0" err="1">
                          <a:effectLst/>
                          <a:latin typeface="Arial Narrow" panose="020B0606020202030204" pitchFamily="34" charset="0"/>
                        </a:rPr>
                        <a:t>Land</a:t>
                      </a: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MX" sz="1000" dirty="0" err="1">
                          <a:effectLst/>
                          <a:latin typeface="Arial Narrow" panose="020B0606020202030204" pitchFamily="34" charset="0"/>
                        </a:rPr>
                        <a:t>space</a:t>
                      </a: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  <a:endParaRPr lang="es-MX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65730" algn="r"/>
                        </a:tabLs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1,557 M</a:t>
                      </a:r>
                      <a:r>
                        <a:rPr lang="es-MX" sz="1000" baseline="2489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Simplified Arabic"/>
                        </a:rPr>
                        <a:t>2</a:t>
                      </a:r>
                      <a:endParaRPr lang="es-MX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extLst>
                  <a:ext uri="{0D108BD9-81ED-4DB2-BD59-A6C34878D82A}">
                    <a16:rowId xmlns:a16="http://schemas.microsoft.com/office/drawing/2014/main" val="2333972360"/>
                  </a:ext>
                </a:extLst>
              </a:tr>
              <a:tr h="119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65730" algn="r"/>
                        </a:tabLs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Construcción/</a:t>
                      </a:r>
                      <a:r>
                        <a:rPr lang="es-MX" sz="1000" dirty="0" err="1">
                          <a:effectLst/>
                          <a:latin typeface="Arial Narrow" panose="020B0606020202030204" pitchFamily="34" charset="0"/>
                        </a:rPr>
                        <a:t>Construction</a:t>
                      </a: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 área:</a:t>
                      </a:r>
                      <a:endParaRPr lang="es-MX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65730" algn="r"/>
                        </a:tabLs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1,557 M</a:t>
                      </a:r>
                      <a:r>
                        <a:rPr lang="es-MX" sz="1000" baseline="2489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Simplified Arabic"/>
                        </a:rPr>
                        <a:t>2</a:t>
                      </a:r>
                      <a:endParaRPr lang="es-MX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extLst>
                  <a:ext uri="{0D108BD9-81ED-4DB2-BD59-A6C34878D82A}">
                    <a16:rowId xmlns:a16="http://schemas.microsoft.com/office/drawing/2014/main" val="2191652330"/>
                  </a:ext>
                </a:extLst>
              </a:tr>
              <a:tr h="119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Nave: </a:t>
                      </a:r>
                      <a:endParaRPr lang="es-MX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extLst>
                  <a:ext uri="{0D108BD9-81ED-4DB2-BD59-A6C34878D82A}">
                    <a16:rowId xmlns:a16="http://schemas.microsoft.com/office/drawing/2014/main" val="229341658"/>
                  </a:ext>
                </a:extLst>
              </a:tr>
              <a:tr h="115632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 Narrow" panose="020B0606020202030204" pitchFamily="34" charset="0"/>
                        </a:rPr>
                        <a:t>Precio/Price</a:t>
                      </a:r>
                      <a:endParaRPr lang="es-MX" sz="11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extLst>
                  <a:ext uri="{0D108BD9-81ED-4DB2-BD59-A6C34878D82A}">
                    <a16:rowId xmlns:a16="http://schemas.microsoft.com/office/drawing/2014/main" val="2344172377"/>
                  </a:ext>
                </a:extLst>
              </a:tr>
              <a:tr h="119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Venta (MXN)/Sale:</a:t>
                      </a:r>
                      <a:endParaRPr lang="es-MX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N/A</a:t>
                      </a:r>
                      <a:endParaRPr lang="es-MX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extLst>
                  <a:ext uri="{0D108BD9-81ED-4DB2-BD59-A6C34878D82A}">
                    <a16:rowId xmlns:a16="http://schemas.microsoft.com/office/drawing/2014/main" val="3670099953"/>
                  </a:ext>
                </a:extLst>
              </a:tr>
              <a:tr h="119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Renta (USD)/</a:t>
                      </a:r>
                      <a:r>
                        <a:rPr lang="es-MX" sz="1000" dirty="0" err="1">
                          <a:effectLst/>
                          <a:latin typeface="Arial Narrow" panose="020B0606020202030204" pitchFamily="34" charset="0"/>
                        </a:rPr>
                        <a:t>Lease</a:t>
                      </a: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 (USD:</a:t>
                      </a:r>
                      <a:endParaRPr lang="es-MX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$4.22 + IVA x M</a:t>
                      </a:r>
                      <a:r>
                        <a:rPr lang="es-MX" sz="1000" baseline="2489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Simplified Arabic"/>
                        </a:rPr>
                        <a:t>2</a:t>
                      </a:r>
                      <a:endParaRPr lang="es-MX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extLst>
                  <a:ext uri="{0D108BD9-81ED-4DB2-BD59-A6C34878D82A}">
                    <a16:rowId xmlns:a16="http://schemas.microsoft.com/office/drawing/2014/main" val="1505976594"/>
                  </a:ext>
                </a:extLst>
              </a:tr>
              <a:tr h="2484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Mantenimiento y vigilancia (USD)</a:t>
                      </a:r>
                      <a:r>
                        <a:rPr lang="es-MX" sz="1000" dirty="0" err="1">
                          <a:effectLst/>
                          <a:latin typeface="Arial Narrow" panose="020B0606020202030204" pitchFamily="34" charset="0"/>
                        </a:rPr>
                        <a:t>Maintenance</a:t>
                      </a: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 and </a:t>
                      </a:r>
                      <a:r>
                        <a:rPr lang="es-MX" sz="1000" dirty="0" err="1">
                          <a:effectLst/>
                          <a:latin typeface="Arial Narrow" panose="020B0606020202030204" pitchFamily="34" charset="0"/>
                        </a:rPr>
                        <a:t>surveillance</a:t>
                      </a: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  <a:endParaRPr lang="es-MX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</a:rPr>
                        <a:t>Aplica</a:t>
                      </a:r>
                      <a:endParaRPr lang="es-MX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4" marR="61704" marT="0" marB="0"/>
                </a:tc>
                <a:extLst>
                  <a:ext uri="{0D108BD9-81ED-4DB2-BD59-A6C34878D82A}">
                    <a16:rowId xmlns:a16="http://schemas.microsoft.com/office/drawing/2014/main" val="3250107508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E73DDF8C-AC7C-48E5-9E71-2D31A4C92499}"/>
              </a:ext>
            </a:extLst>
          </p:cNvPr>
          <p:cNvSpPr/>
          <p:nvPr/>
        </p:nvSpPr>
        <p:spPr>
          <a:xfrm>
            <a:off x="412833" y="8143863"/>
            <a:ext cx="6400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MX" sz="1000" dirty="0">
                <a:latin typeface="Arial Narrow" panose="020B0606020202030204" pitchFamily="34" charset="0"/>
              </a:rPr>
              <a:t>Estructura de marcos semirrígidos.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1000" dirty="0">
                <a:latin typeface="Arial Narrow" panose="020B0606020202030204" pitchFamily="34" charset="0"/>
              </a:rPr>
              <a:t>Fachadas a base de panel </a:t>
            </a:r>
            <a:r>
              <a:rPr lang="es-MX" sz="1000" dirty="0" err="1">
                <a:latin typeface="Arial Narrow" panose="020B0606020202030204" pitchFamily="34" charset="0"/>
              </a:rPr>
              <a:t>plissesilvery</a:t>
            </a:r>
            <a:r>
              <a:rPr lang="es-MX" sz="1000" dirty="0">
                <a:latin typeface="Arial Narrow" panose="020B0606020202030204" pitchFamily="34" charset="0"/>
              </a:rPr>
              <a:t> blanco 4 cm espesor.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1000" dirty="0">
                <a:latin typeface="Arial Narrow" panose="020B0606020202030204" pitchFamily="34" charset="0"/>
              </a:rPr>
              <a:t>Cubierta de lámina KR-18.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1000" dirty="0">
                <a:latin typeface="Arial Narrow" panose="020B0606020202030204" pitchFamily="34" charset="0"/>
              </a:rPr>
              <a:t>1 rampa vehicular de concreto.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1000" dirty="0">
                <a:latin typeface="Arial Narrow" panose="020B0606020202030204" pitchFamily="34" charset="0"/>
              </a:rPr>
              <a:t>1 plataforma niveladora de 30,00 </a:t>
            </a:r>
            <a:r>
              <a:rPr lang="es-MX" sz="1000" dirty="0" err="1">
                <a:latin typeface="Arial Narrow" panose="020B0606020202030204" pitchFamily="34" charset="0"/>
              </a:rPr>
              <a:t>lbs</a:t>
            </a:r>
            <a:r>
              <a:rPr lang="es-MX" sz="1000" dirty="0">
                <a:latin typeface="Arial Narrow" panose="020B0606020202030204" pitchFamily="34" charset="0"/>
              </a:rPr>
              <a:t>. (6x8´) por bodega.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1000" dirty="0">
                <a:latin typeface="Arial Narrow" panose="020B0606020202030204" pitchFamily="34" charset="0"/>
              </a:rPr>
              <a:t>1 cortina seccional de 8x10 ́por bodega.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1000" dirty="0">
                <a:latin typeface="Arial Narrow" panose="020B0606020202030204" pitchFamily="34" charset="0"/>
              </a:rPr>
              <a:t>1 cortina seccional de 3.00 x4.00 m. para acceso vehicular por bodega.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1000" dirty="0">
                <a:latin typeface="Arial Narrow" panose="020B0606020202030204" pitchFamily="34" charset="0"/>
              </a:rPr>
              <a:t>Piso de concreto MR-35 B.C 15 cm espesor.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1000" i="0" dirty="0">
                <a:effectLst/>
                <a:latin typeface="Arial Narrow" panose="020B0606020202030204" pitchFamily="34" charset="0"/>
              </a:rPr>
              <a:t>225 </a:t>
            </a:r>
            <a:r>
              <a:rPr lang="es-MX" sz="1000" i="0" dirty="0" err="1">
                <a:effectLst/>
                <a:latin typeface="Arial Narrow" panose="020B0606020202030204" pitchFamily="34" charset="0"/>
              </a:rPr>
              <a:t>Kva</a:t>
            </a:r>
            <a:r>
              <a:rPr lang="es-MX" sz="1000" dirty="0" err="1">
                <a:latin typeface="Arial Narrow" panose="020B0606020202030204" pitchFamily="34" charset="0"/>
              </a:rPr>
              <a:t>´s</a:t>
            </a:r>
            <a:endParaRPr lang="es-MX" sz="1000" dirty="0">
              <a:latin typeface="Arial Narrow" panose="020B0606020202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sz="1000" i="0" dirty="0">
                <a:effectLst/>
                <a:latin typeface="Arial Narrow" panose="020B0606020202030204" pitchFamily="34" charset="0"/>
              </a:rPr>
              <a:t>Estaciones de compresión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1000" dirty="0">
                <a:latin typeface="Arial Narrow" panose="020B0606020202030204" pitchFamily="34" charset="0"/>
              </a:rPr>
              <a:t>500 m</a:t>
            </a:r>
            <a:r>
              <a:rPr lang="es-MX" sz="1000" baseline="24895" dirty="0">
                <a:latin typeface="Arial Narrow" panose="020B0606020202030204" pitchFamily="34" charset="0"/>
                <a:cs typeface="Simplified Arabic"/>
              </a:rPr>
              <a:t>2</a:t>
            </a:r>
            <a:r>
              <a:rPr lang="es-MX" sz="1000" dirty="0">
                <a:latin typeface="Arial Narrow" panose="020B0606020202030204" pitchFamily="34" charset="0"/>
              </a:rPr>
              <a:t> de oficina</a:t>
            </a:r>
            <a:endParaRPr lang="es-MX" sz="1000" i="0" dirty="0">
              <a:effectLst/>
              <a:latin typeface="Arial Narrow" panose="020B060602020203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1579476-801A-49A2-8988-03608AE42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0" y="2177585"/>
            <a:ext cx="6175163" cy="411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62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CE705A65-28FE-4103-AD24-ACC37C5E0BEC}"/>
              </a:ext>
            </a:extLst>
          </p:cNvPr>
          <p:cNvSpPr txBox="1"/>
          <p:nvPr/>
        </p:nvSpPr>
        <p:spPr>
          <a:xfrm>
            <a:off x="4323004" y="1536700"/>
            <a:ext cx="2815793" cy="406522"/>
          </a:xfrm>
          <a:prstGeom prst="rect">
            <a:avLst/>
          </a:prstGeom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0" tIns="36830" rIns="0" bIns="0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</a:rPr>
              <a:t>1,557 M</a:t>
            </a:r>
            <a:r>
              <a:rPr lang="es-MX" sz="2000" baseline="24895" dirty="0">
                <a:solidFill>
                  <a:schemeClr val="bg1"/>
                </a:solidFill>
                <a:latin typeface="+mj-lt"/>
                <a:cs typeface="Simplified Arabic"/>
              </a:rPr>
              <a:t>2</a:t>
            </a:r>
            <a:endParaRPr sz="2000" baseline="25925" dirty="0">
              <a:solidFill>
                <a:schemeClr val="bg1"/>
              </a:solidFill>
              <a:latin typeface="+mj-lt"/>
              <a:cs typeface="Arial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3F2853E-C6D1-43C8-809E-2667EF8C2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1" y="1993900"/>
            <a:ext cx="6455228" cy="446976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6127CB3-8C4D-40FB-B9D8-CAB8542B78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57"/>
          <a:stretch/>
        </p:blipFill>
        <p:spPr>
          <a:xfrm>
            <a:off x="654050" y="6616062"/>
            <a:ext cx="6455229" cy="330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37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BA78F551-AF12-46B0-B6F6-7971BF259AF7}"/>
              </a:ext>
            </a:extLst>
          </p:cNvPr>
          <p:cNvSpPr txBox="1"/>
          <p:nvPr/>
        </p:nvSpPr>
        <p:spPr>
          <a:xfrm>
            <a:off x="4323004" y="1739778"/>
            <a:ext cx="2815793" cy="406522"/>
          </a:xfrm>
          <a:prstGeom prst="rect">
            <a:avLst/>
          </a:prstGeom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0" tIns="36830" rIns="0" bIns="0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</a:rPr>
              <a:t>1,557 M</a:t>
            </a:r>
            <a:r>
              <a:rPr lang="es-MX" sz="2000" baseline="24895" dirty="0">
                <a:solidFill>
                  <a:schemeClr val="bg1"/>
                </a:solidFill>
                <a:latin typeface="+mj-lt"/>
                <a:cs typeface="Simplified Arabic"/>
              </a:rPr>
              <a:t>2</a:t>
            </a:r>
            <a:endParaRPr sz="2000" baseline="25925" dirty="0">
              <a:solidFill>
                <a:schemeClr val="bg1"/>
              </a:solidFill>
              <a:latin typeface="+mj-lt"/>
              <a:cs typeface="Arial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1DC8D0F-C5B6-4A25-A239-931A3C714B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890" b="5160"/>
          <a:stretch/>
        </p:blipFill>
        <p:spPr>
          <a:xfrm>
            <a:off x="0" y="6946900"/>
            <a:ext cx="7556500" cy="29718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5C059F8-5010-48D7-BFD4-FEE44F057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35" y="2164862"/>
            <a:ext cx="6455229" cy="425021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2DB4D85-9B5D-441C-95D6-94556F52F683}"/>
              </a:ext>
            </a:extLst>
          </p:cNvPr>
          <p:cNvSpPr txBox="1"/>
          <p:nvPr/>
        </p:nvSpPr>
        <p:spPr>
          <a:xfrm>
            <a:off x="2788627" y="6533634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C00000"/>
                </a:solidFill>
              </a:rPr>
              <a:t>MAPA DE UBICACIÓN</a:t>
            </a:r>
          </a:p>
        </p:txBody>
      </p:sp>
    </p:spTree>
    <p:extLst>
      <p:ext uri="{BB962C8B-B14F-4D97-AF65-F5344CB8AC3E}">
        <p14:creationId xmlns:p14="http://schemas.microsoft.com/office/powerpoint/2010/main" val="3159154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11372</TotalTime>
  <Words>174</Words>
  <Application>Microsoft Office PowerPoint</Application>
  <PresentationFormat>Personalizado</PresentationFormat>
  <Paragraphs>33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Arial Narrow</vt:lpstr>
      <vt:lpstr>Calibri</vt:lpstr>
      <vt:lpstr>Tahoma</vt:lpstr>
      <vt:lpstr>Office Theme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Apolo Silao</dc:title>
  <dc:creator>PROFESIONAL</dc:creator>
  <cp:lastModifiedBy>Oscar Jose</cp:lastModifiedBy>
  <cp:revision>137</cp:revision>
  <dcterms:created xsi:type="dcterms:W3CDTF">2023-02-13T14:38:06Z</dcterms:created>
  <dcterms:modified xsi:type="dcterms:W3CDTF">2023-09-19T16:44:35Z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2022-03-09T00:00:00Z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2023-02-13T00:00:00Z</vt:filetime>
  </property>
</Properties>
</file>