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/>
    <p:restoredTop sz="94674"/>
  </p:normalViewPr>
  <p:slideViewPr>
    <p:cSldViewPr>
      <p:cViewPr varScale="1">
        <p:scale>
          <a:sx n="124" d="100"/>
          <a:sy n="124" d="100"/>
        </p:scale>
        <p:origin x="220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RESIDENCIAL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spc="-10" dirty="0">
                <a:solidFill>
                  <a:srgbClr val="7F7F7F"/>
                </a:solidFill>
              </a:rPr>
              <a:t>La</a:t>
            </a:r>
            <a:r>
              <a:rPr sz="1100" spc="-55" dirty="0">
                <a:solidFill>
                  <a:srgbClr val="7F7F7F"/>
                </a:solidFill>
              </a:rPr>
              <a:t> </a:t>
            </a:r>
            <a:r>
              <a:rPr sz="1100" spc="-20" dirty="0">
                <a:solidFill>
                  <a:srgbClr val="7F7F7F"/>
                </a:solidFill>
              </a:rPr>
              <a:t>Vera</a:t>
            </a:r>
            <a:endParaRPr sz="11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RESIDENCIAL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spc="-10" dirty="0">
                <a:solidFill>
                  <a:srgbClr val="7F7F7F"/>
                </a:solidFill>
              </a:rPr>
              <a:t>La</a:t>
            </a:r>
            <a:r>
              <a:rPr sz="1100" spc="-55" dirty="0">
                <a:solidFill>
                  <a:srgbClr val="7F7F7F"/>
                </a:solidFill>
              </a:rPr>
              <a:t> </a:t>
            </a:r>
            <a:r>
              <a:rPr sz="1100" spc="-20" dirty="0">
                <a:solidFill>
                  <a:srgbClr val="7F7F7F"/>
                </a:solidFill>
              </a:rPr>
              <a:t>Vera</a:t>
            </a:r>
            <a:endParaRPr sz="11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RESIDENCIAL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spc="-10" dirty="0">
                <a:solidFill>
                  <a:srgbClr val="7F7F7F"/>
                </a:solidFill>
              </a:rPr>
              <a:t>La</a:t>
            </a:r>
            <a:r>
              <a:rPr sz="1100" spc="-55" dirty="0">
                <a:solidFill>
                  <a:srgbClr val="7F7F7F"/>
                </a:solidFill>
              </a:rPr>
              <a:t> </a:t>
            </a:r>
            <a:r>
              <a:rPr sz="1100" spc="-20" dirty="0">
                <a:solidFill>
                  <a:srgbClr val="7F7F7F"/>
                </a:solidFill>
              </a:rPr>
              <a:t>Vera</a:t>
            </a:r>
            <a:endParaRPr sz="110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RESIDENCIAL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spc="-10" dirty="0">
                <a:solidFill>
                  <a:srgbClr val="7F7F7F"/>
                </a:solidFill>
              </a:rPr>
              <a:t>La</a:t>
            </a:r>
            <a:r>
              <a:rPr sz="1100" spc="-55" dirty="0">
                <a:solidFill>
                  <a:srgbClr val="7F7F7F"/>
                </a:solidFill>
              </a:rPr>
              <a:t> </a:t>
            </a:r>
            <a:r>
              <a:rPr sz="1100" spc="-20" dirty="0">
                <a:solidFill>
                  <a:srgbClr val="7F7F7F"/>
                </a:solidFill>
              </a:rPr>
              <a:t>Vera</a:t>
            </a:r>
            <a:endParaRPr sz="110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4552" y="6434327"/>
            <a:ext cx="1325879" cy="1219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RESIDENCIAL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spc="-10" dirty="0">
                <a:solidFill>
                  <a:srgbClr val="7F7F7F"/>
                </a:solidFill>
              </a:rPr>
              <a:t>La</a:t>
            </a:r>
            <a:r>
              <a:rPr sz="1100" spc="-55" dirty="0">
                <a:solidFill>
                  <a:srgbClr val="7F7F7F"/>
                </a:solidFill>
              </a:rPr>
              <a:t> </a:t>
            </a:r>
            <a:r>
              <a:rPr sz="1100" spc="-20" dirty="0">
                <a:solidFill>
                  <a:srgbClr val="7F7F7F"/>
                </a:solidFill>
              </a:rPr>
              <a:t>Vera</a:t>
            </a:r>
            <a:endParaRPr sz="110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299" y="855979"/>
            <a:ext cx="776340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800" y="2538064"/>
            <a:ext cx="7772400" cy="1470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75075" y="6267575"/>
            <a:ext cx="962659" cy="40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RESIDENCIAL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spc="-10" dirty="0">
                <a:solidFill>
                  <a:srgbClr val="7F7F7F"/>
                </a:solidFill>
              </a:rPr>
              <a:t>La</a:t>
            </a:r>
            <a:r>
              <a:rPr sz="1100" spc="-55" dirty="0">
                <a:solidFill>
                  <a:srgbClr val="7F7F7F"/>
                </a:solidFill>
              </a:rPr>
              <a:t> </a:t>
            </a:r>
            <a:r>
              <a:rPr sz="1100" spc="-20" dirty="0">
                <a:solidFill>
                  <a:srgbClr val="7F7F7F"/>
                </a:solidFill>
              </a:rPr>
              <a:t>Vera</a:t>
            </a:r>
            <a:endParaRPr sz="11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538064"/>
            <a:ext cx="7772400" cy="147002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3625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5"/>
              </a:spcBef>
            </a:pPr>
            <a:r>
              <a:rPr sz="4400" dirty="0">
                <a:solidFill>
                  <a:srgbClr val="31859C"/>
                </a:solidFill>
              </a:rPr>
              <a:t>LA</a:t>
            </a:r>
            <a:r>
              <a:rPr sz="4400" spc="-15" dirty="0">
                <a:solidFill>
                  <a:srgbClr val="31859C"/>
                </a:solidFill>
              </a:rPr>
              <a:t> </a:t>
            </a:r>
            <a:r>
              <a:rPr sz="4400" spc="-20" dirty="0">
                <a:solidFill>
                  <a:srgbClr val="31859C"/>
                </a:solidFill>
              </a:rPr>
              <a:t>VERA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636873" y="4073652"/>
            <a:ext cx="26866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98989"/>
                </a:solidFill>
                <a:latin typeface="Calibri"/>
                <a:cs typeface="Calibri"/>
              </a:rPr>
              <a:t>Bosque</a:t>
            </a:r>
            <a:r>
              <a:rPr sz="2000" spc="-2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898989"/>
                </a:solidFill>
                <a:latin typeface="Calibri"/>
                <a:cs typeface="Calibri"/>
              </a:rPr>
              <a:t>Real</a:t>
            </a:r>
            <a:r>
              <a:rPr sz="2000" spc="-2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898989"/>
                </a:solidFill>
                <a:latin typeface="Calibri"/>
                <a:cs typeface="Calibri"/>
              </a:rPr>
              <a:t>Country</a:t>
            </a:r>
            <a:r>
              <a:rPr sz="2000" spc="-3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898989"/>
                </a:solidFill>
                <a:latin typeface="Calibri"/>
                <a:cs typeface="Calibri"/>
              </a:rPr>
              <a:t>Club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75075" y="6259067"/>
            <a:ext cx="9626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RESIDENCIAL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1687" y="6434327"/>
            <a:ext cx="8239125" cy="121920"/>
            <a:chOff x="551687" y="6434327"/>
            <a:chExt cx="8239125" cy="1219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687" y="6434327"/>
              <a:ext cx="8238744" cy="1219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1559" y="6472139"/>
              <a:ext cx="8137525" cy="0"/>
            </a:xfrm>
            <a:custGeom>
              <a:avLst/>
              <a:gdLst/>
              <a:ahLst/>
              <a:cxnLst/>
              <a:rect l="l" t="t" r="r" b="b"/>
              <a:pathLst>
                <a:path w="8137525">
                  <a:moveTo>
                    <a:pt x="8136904" y="0"/>
                  </a:moveTo>
                  <a:lnTo>
                    <a:pt x="0" y="1"/>
                  </a:lnTo>
                </a:path>
              </a:pathLst>
            </a:custGeom>
            <a:ln w="38100">
              <a:solidFill>
                <a:srgbClr val="3185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75075" y="6480636"/>
            <a:ext cx="430530" cy="1962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spc="-10" dirty="0">
                <a:solidFill>
                  <a:srgbClr val="7F7F7F"/>
                </a:solidFill>
                <a:latin typeface="Calibri"/>
                <a:cs typeface="Calibri"/>
              </a:rPr>
              <a:t>La</a:t>
            </a:r>
            <a:r>
              <a:rPr sz="1100" spc="-5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F7F7F"/>
                </a:solidFill>
                <a:latin typeface="Calibri"/>
                <a:cs typeface="Calibri"/>
              </a:rPr>
              <a:t>Vera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8583" y="6434327"/>
            <a:ext cx="1831848" cy="1219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07571" y="6259067"/>
            <a:ext cx="17538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0085" algn="l"/>
              </a:tabLst>
            </a:pPr>
            <a:r>
              <a:rPr sz="1400" u="heavy" dirty="0">
                <a:uFill>
                  <a:solidFill>
                    <a:srgbClr val="31859C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400" u="heavy" spc="-10" dirty="0">
                <a:uFill>
                  <a:solidFill>
                    <a:srgbClr val="31859C"/>
                  </a:solidFill>
                </a:uFill>
                <a:latin typeface="Calibri"/>
                <a:cs typeface="Calibri"/>
              </a:rPr>
              <a:t>RESIDENCIAL</a:t>
            </a:r>
            <a:r>
              <a:rPr sz="1400" u="heavy" spc="200" dirty="0">
                <a:uFill>
                  <a:solidFill>
                    <a:srgbClr val="31859C"/>
                  </a:solidFill>
                </a:uFill>
                <a:latin typeface="Calibri"/>
                <a:cs typeface="Calibri"/>
              </a:rPr>
              <a:t> 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51526" y="3291749"/>
            <a:ext cx="304800" cy="1095375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B</a:t>
            </a:r>
            <a:r>
              <a:rPr sz="1800" spc="18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o</a:t>
            </a:r>
            <a:r>
              <a:rPr sz="1800" spc="19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s</a:t>
            </a:r>
            <a:r>
              <a:rPr sz="1800" spc="18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q</a:t>
            </a:r>
            <a:r>
              <a:rPr sz="1800" spc="19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u</a:t>
            </a:r>
            <a:r>
              <a:rPr sz="1800" spc="19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1526" y="2461717"/>
            <a:ext cx="304800" cy="650240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R</a:t>
            </a:r>
            <a:r>
              <a:rPr sz="1800" spc="15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1800" spc="19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a</a:t>
            </a:r>
            <a:r>
              <a:rPr sz="1800" spc="19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BFBFBF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1526" y="1057166"/>
            <a:ext cx="304800" cy="1225550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C</a:t>
            </a:r>
            <a:r>
              <a:rPr sz="1800" spc="19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o</a:t>
            </a:r>
            <a:r>
              <a:rPr sz="1800" spc="19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u</a:t>
            </a:r>
            <a:r>
              <a:rPr sz="1800" spc="19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n</a:t>
            </a:r>
            <a:r>
              <a:rPr sz="1800" spc="18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1800" spc="19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r</a:t>
            </a:r>
            <a:r>
              <a:rPr sz="1800" spc="20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BFBFBF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51526" y="208430"/>
            <a:ext cx="304800" cy="669925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C</a:t>
            </a:r>
            <a:r>
              <a:rPr sz="1800" spc="19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l</a:t>
            </a:r>
            <a:r>
              <a:rPr sz="1800" spc="19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u</a:t>
            </a:r>
            <a:r>
              <a:rPr sz="1800" spc="19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BFBFBF"/>
                </a:solidFill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5775" y="68149"/>
            <a:ext cx="3528391" cy="616916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675075" y="6480636"/>
            <a:ext cx="430530" cy="1962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spc="-10" dirty="0">
                <a:solidFill>
                  <a:srgbClr val="7F7F7F"/>
                </a:solidFill>
                <a:latin typeface="Calibri"/>
                <a:cs typeface="Calibri"/>
              </a:rPr>
              <a:t>La</a:t>
            </a:r>
            <a:r>
              <a:rPr sz="1100" spc="-5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F7F7F"/>
                </a:solidFill>
                <a:latin typeface="Calibri"/>
                <a:cs typeface="Calibri"/>
              </a:rPr>
              <a:t>Vera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036" y="1174588"/>
            <a:ext cx="8415655" cy="4415155"/>
            <a:chOff x="333036" y="1174588"/>
            <a:chExt cx="8415655" cy="4415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036" y="1174588"/>
              <a:ext cx="8415427" cy="44146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0687" y="2735083"/>
              <a:ext cx="1687512" cy="72566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0299" y="855979"/>
            <a:ext cx="1083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UBICACIÓN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4315" y="5609844"/>
            <a:ext cx="36715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solidFill>
                  <a:srgbClr val="7F7F7F"/>
                </a:solidFill>
                <a:latin typeface="Calibri"/>
                <a:cs typeface="Calibri"/>
              </a:rPr>
              <a:t>Av.</a:t>
            </a:r>
            <a:r>
              <a:rPr sz="1400" spc="-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Loma</a:t>
            </a:r>
            <a:r>
              <a:rPr sz="1400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Alta,</a:t>
            </a:r>
            <a:r>
              <a:rPr sz="1400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Lote</a:t>
            </a:r>
            <a:r>
              <a:rPr sz="1400" spc="-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7F7F7F"/>
                </a:solidFill>
                <a:latin typeface="Calibri"/>
                <a:cs typeface="Calibri"/>
              </a:rPr>
              <a:t>91-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92,</a:t>
            </a:r>
            <a:r>
              <a:rPr sz="1400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Manzana</a:t>
            </a:r>
            <a:r>
              <a:rPr sz="1400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7F7F7F"/>
                </a:solidFill>
                <a:latin typeface="Calibri"/>
                <a:cs typeface="Calibri"/>
              </a:rPr>
              <a:t>V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910"/>
              </a:lnSpc>
              <a:spcBef>
                <a:spcPts val="15"/>
              </a:spcBef>
            </a:pP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Conjunto</a:t>
            </a:r>
            <a:r>
              <a:rPr sz="16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Urbano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Bosque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Real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Country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Club,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70"/>
              </a:lnSpc>
            </a:pP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Huixquilucan,</a:t>
            </a:r>
            <a:r>
              <a:rPr sz="1400" spc="-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7F7F7F"/>
                </a:solidFill>
                <a:latin typeface="Calibri"/>
                <a:cs typeface="Calibri"/>
              </a:rPr>
              <a:t>C.P.</a:t>
            </a:r>
            <a:r>
              <a:rPr sz="1400" spc="-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7F7F7F"/>
                </a:solidFill>
                <a:latin typeface="Calibri"/>
                <a:cs typeface="Calibri"/>
              </a:rPr>
              <a:t>52774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2720" y="6434327"/>
            <a:ext cx="6077711" cy="1219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759099" y="6267575"/>
            <a:ext cx="6002655" cy="40957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4928235" algn="l"/>
              </a:tabLst>
            </a:pPr>
            <a:r>
              <a:rPr sz="1400" u="heavy" dirty="0">
                <a:uFill>
                  <a:solidFill>
                    <a:srgbClr val="31859C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400" u="heavy" spc="-10" dirty="0">
                <a:uFill>
                  <a:solidFill>
                    <a:srgbClr val="31859C"/>
                  </a:solidFill>
                </a:uFill>
                <a:latin typeface="Calibri"/>
                <a:cs typeface="Calibri"/>
              </a:rPr>
              <a:t>RESIDENCIAL</a:t>
            </a:r>
            <a:r>
              <a:rPr sz="1400" u="heavy" spc="200" dirty="0">
                <a:uFill>
                  <a:solidFill>
                    <a:srgbClr val="31859C"/>
                  </a:solidFill>
                </a:uFill>
                <a:latin typeface="Calibri"/>
                <a:cs typeface="Calibri"/>
              </a:rPr>
              <a:t> </a:t>
            </a:r>
            <a:endParaRPr sz="1400">
              <a:latin typeface="Calibri"/>
              <a:cs typeface="Calibri"/>
            </a:endParaRPr>
          </a:p>
          <a:p>
            <a:pPr marR="660400" algn="r">
              <a:lnSpc>
                <a:spcPct val="100000"/>
              </a:lnSpc>
              <a:spcBef>
                <a:spcPts val="15"/>
              </a:spcBef>
            </a:pPr>
            <a:r>
              <a:rPr sz="1100" spc="-10" dirty="0">
                <a:solidFill>
                  <a:srgbClr val="7F7F7F"/>
                </a:solidFill>
                <a:latin typeface="Calibri"/>
                <a:cs typeface="Calibri"/>
              </a:rPr>
              <a:t>La</a:t>
            </a:r>
            <a:r>
              <a:rPr sz="1100" spc="-5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F7F7F"/>
                </a:solidFill>
                <a:latin typeface="Calibri"/>
                <a:cs typeface="Calibri"/>
              </a:rPr>
              <a:t>Vera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4315" y="6291960"/>
            <a:ext cx="1779270" cy="2425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Edo.</a:t>
            </a:r>
            <a:r>
              <a:rPr sz="1400" spc="-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de</a:t>
            </a:r>
            <a:r>
              <a:rPr sz="1400" spc="-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México,</a:t>
            </a:r>
            <a:r>
              <a:rPr sz="1400" spc="-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7F7F7F"/>
                </a:solidFill>
                <a:latin typeface="Calibri"/>
                <a:cs typeface="Calibri"/>
              </a:rPr>
              <a:t>México.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299" y="855979"/>
            <a:ext cx="646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7F7F7F"/>
                </a:solidFill>
                <a:latin typeface="Calibri"/>
                <a:cs typeface="Calibri"/>
              </a:rPr>
              <a:t>VISTAS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8431" y="6434327"/>
            <a:ext cx="8382000" cy="121920"/>
            <a:chOff x="408431" y="6434327"/>
            <a:chExt cx="8382000" cy="121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31" y="6434327"/>
              <a:ext cx="8382000" cy="1219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7543" y="6472139"/>
              <a:ext cx="8281034" cy="0"/>
            </a:xfrm>
            <a:custGeom>
              <a:avLst/>
              <a:gdLst/>
              <a:ahLst/>
              <a:cxnLst/>
              <a:rect l="l" t="t" r="r" b="b"/>
              <a:pathLst>
                <a:path w="8281034">
                  <a:moveTo>
                    <a:pt x="8280920" y="0"/>
                  </a:moveTo>
                  <a:lnTo>
                    <a:pt x="0" y="1"/>
                  </a:lnTo>
                </a:path>
              </a:pathLst>
            </a:custGeom>
            <a:ln w="38100">
              <a:solidFill>
                <a:srgbClr val="3185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1" y="1206045"/>
            <a:ext cx="7996657" cy="359110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90300" y="5060188"/>
            <a:ext cx="12204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H e</a:t>
            </a:r>
            <a:r>
              <a:rPr sz="1600" spc="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r</a:t>
            </a:r>
            <a:r>
              <a:rPr sz="1600" spc="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m</a:t>
            </a:r>
            <a:r>
              <a:rPr sz="1600" spc="-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o</a:t>
            </a:r>
            <a:r>
              <a:rPr sz="1600" spc="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s a</a:t>
            </a:r>
            <a:r>
              <a:rPr sz="1600" spc="35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31859C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RESIDENCIAL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spc="-10" dirty="0">
                <a:solidFill>
                  <a:srgbClr val="7F7F7F"/>
                </a:solidFill>
              </a:rPr>
              <a:t>La</a:t>
            </a:r>
            <a:r>
              <a:rPr sz="1100" spc="-55" dirty="0">
                <a:solidFill>
                  <a:srgbClr val="7F7F7F"/>
                </a:solidFill>
              </a:rPr>
              <a:t> </a:t>
            </a:r>
            <a:r>
              <a:rPr sz="1100" spc="-20" dirty="0">
                <a:solidFill>
                  <a:srgbClr val="7F7F7F"/>
                </a:solidFill>
              </a:rPr>
              <a:t>Vera</a:t>
            </a:r>
            <a:endParaRPr sz="1100"/>
          </a:p>
        </p:txBody>
      </p:sp>
      <p:sp>
        <p:nvSpPr>
          <p:cNvPr id="8" name="object 8"/>
          <p:cNvSpPr txBox="1"/>
          <p:nvPr/>
        </p:nvSpPr>
        <p:spPr>
          <a:xfrm>
            <a:off x="2115829" y="5060188"/>
            <a:ext cx="7423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V</a:t>
            </a:r>
            <a:r>
              <a:rPr sz="1600" spc="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s t a</a:t>
            </a:r>
            <a:r>
              <a:rPr sz="1600" spc="-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31859C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3147" y="5060188"/>
            <a:ext cx="6426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h</a:t>
            </a:r>
            <a:r>
              <a:rPr sz="1600" spc="-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c i</a:t>
            </a:r>
            <a:r>
              <a:rPr sz="1600" spc="-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31859C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4161" y="5060188"/>
            <a:ext cx="10229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880" algn="l"/>
              </a:tabLst>
            </a:pP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31859C"/>
                </a:solidFill>
                <a:latin typeface="Calibri"/>
                <a:cs typeface="Calibri"/>
              </a:rPr>
              <a:t>l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	H</a:t>
            </a:r>
            <a:r>
              <a:rPr sz="1600" spc="-1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o</a:t>
            </a:r>
            <a:r>
              <a:rPr sz="1600" spc="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y </a:t>
            </a:r>
            <a:r>
              <a:rPr sz="1600" spc="-50" dirty="0">
                <a:solidFill>
                  <a:srgbClr val="31859C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6459" y="5060188"/>
            <a:ext cx="32842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095" algn="l"/>
                <a:tab pos="586105" algn="l"/>
                <a:tab pos="1209040" algn="l"/>
                <a:tab pos="2205355" algn="l"/>
                <a:tab pos="2689860" algn="l"/>
              </a:tabLst>
            </a:pPr>
            <a:r>
              <a:rPr sz="1600" spc="-50" dirty="0">
                <a:solidFill>
                  <a:srgbClr val="31859C"/>
                </a:solidFill>
                <a:latin typeface="Calibri"/>
                <a:cs typeface="Calibri"/>
              </a:rPr>
              <a:t>#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	</a:t>
            </a:r>
            <a:r>
              <a:rPr sz="1600" spc="-50" dirty="0">
                <a:solidFill>
                  <a:srgbClr val="31859C"/>
                </a:solidFill>
                <a:latin typeface="Calibri"/>
                <a:cs typeface="Calibri"/>
              </a:rPr>
              <a:t>4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	d</a:t>
            </a:r>
            <a:r>
              <a:rPr sz="1600" spc="-1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31859C"/>
                </a:solidFill>
                <a:latin typeface="Calibri"/>
                <a:cs typeface="Calibri"/>
              </a:rPr>
              <a:t>l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	C</a:t>
            </a:r>
            <a:r>
              <a:rPr sz="1600" spc="-1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m</a:t>
            </a:r>
            <a:r>
              <a:rPr sz="1600" spc="-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p</a:t>
            </a:r>
            <a:r>
              <a:rPr sz="1600" spc="-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31859C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	d</a:t>
            </a:r>
            <a:r>
              <a:rPr sz="1600" spc="-1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	G</a:t>
            </a:r>
            <a:r>
              <a:rPr sz="1600" spc="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o</a:t>
            </a:r>
            <a:r>
              <a:rPr sz="1600" spc="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f </a:t>
            </a:r>
            <a:r>
              <a:rPr sz="1600" spc="-50" dirty="0">
                <a:solidFill>
                  <a:srgbClr val="31859C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8431" y="6434327"/>
            <a:ext cx="8382000" cy="121920"/>
            <a:chOff x="408431" y="6434327"/>
            <a:chExt cx="8382000" cy="121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31" y="6434327"/>
              <a:ext cx="8382000" cy="1219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7543" y="6472139"/>
              <a:ext cx="8281034" cy="0"/>
            </a:xfrm>
            <a:custGeom>
              <a:avLst/>
              <a:gdLst/>
              <a:ahLst/>
              <a:cxnLst/>
              <a:rect l="l" t="t" r="r" b="b"/>
              <a:pathLst>
                <a:path w="8281034">
                  <a:moveTo>
                    <a:pt x="8280920" y="0"/>
                  </a:moveTo>
                  <a:lnTo>
                    <a:pt x="0" y="1"/>
                  </a:lnTo>
                </a:path>
              </a:pathLst>
            </a:custGeom>
            <a:ln w="38100">
              <a:solidFill>
                <a:srgbClr val="3185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34315" y="2149347"/>
            <a:ext cx="7457440" cy="1985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00" i="1" spc="-150" dirty="0">
                <a:solidFill>
                  <a:srgbClr val="31859C"/>
                </a:solidFill>
                <a:latin typeface="Calibri"/>
                <a:cs typeface="Calibri"/>
              </a:rPr>
              <a:t>Desplantado</a:t>
            </a:r>
            <a:r>
              <a:rPr sz="1600" i="1" spc="-6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75" dirty="0">
                <a:solidFill>
                  <a:srgbClr val="31859C"/>
                </a:solidFill>
                <a:latin typeface="Calibri"/>
                <a:cs typeface="Calibri"/>
              </a:rPr>
              <a:t>al </a:t>
            </a:r>
            <a:r>
              <a:rPr sz="1600" i="1" spc="-120" dirty="0">
                <a:solidFill>
                  <a:srgbClr val="31859C"/>
                </a:solidFill>
                <a:latin typeface="Calibri"/>
                <a:cs typeface="Calibri"/>
              </a:rPr>
              <a:t>borde</a:t>
            </a:r>
            <a:r>
              <a:rPr sz="1600" i="1" spc="-7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10" dirty="0">
                <a:solidFill>
                  <a:srgbClr val="31859C"/>
                </a:solidFill>
                <a:latin typeface="Calibri"/>
                <a:cs typeface="Calibri"/>
              </a:rPr>
              <a:t>del</a:t>
            </a:r>
            <a:r>
              <a:rPr sz="1600" i="1" spc="-7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30" dirty="0">
                <a:solidFill>
                  <a:srgbClr val="31859C"/>
                </a:solidFill>
                <a:latin typeface="Calibri"/>
                <a:cs typeface="Calibri"/>
              </a:rPr>
              <a:t>campo</a:t>
            </a:r>
            <a:r>
              <a:rPr sz="1600" i="1" spc="-6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75" dirty="0">
                <a:solidFill>
                  <a:srgbClr val="31859C"/>
                </a:solidFill>
                <a:latin typeface="Calibri"/>
                <a:cs typeface="Calibri"/>
              </a:rPr>
              <a:t>de </a:t>
            </a:r>
            <a:r>
              <a:rPr sz="1600" i="1" spc="-120" dirty="0">
                <a:solidFill>
                  <a:srgbClr val="31859C"/>
                </a:solidFill>
                <a:latin typeface="Calibri"/>
                <a:cs typeface="Calibri"/>
              </a:rPr>
              <a:t>golf</a:t>
            </a:r>
            <a:r>
              <a:rPr sz="1600" i="1" spc="-7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40" dirty="0">
                <a:solidFill>
                  <a:srgbClr val="31859C"/>
                </a:solidFill>
                <a:latin typeface="Calibri"/>
                <a:cs typeface="Calibri"/>
              </a:rPr>
              <a:t>y</a:t>
            </a:r>
            <a:r>
              <a:rPr lang="es-ES" sz="1600" i="1" spc="-4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40" dirty="0">
                <a:solidFill>
                  <a:srgbClr val="31859C"/>
                </a:solidFill>
                <a:latin typeface="Calibri"/>
                <a:cs typeface="Calibri"/>
              </a:rPr>
              <a:t>de</a:t>
            </a:r>
            <a:r>
              <a:rPr sz="1600" i="1" spc="-7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05" dirty="0">
                <a:solidFill>
                  <a:srgbClr val="31859C"/>
                </a:solidFill>
                <a:latin typeface="Calibri"/>
                <a:cs typeface="Calibri"/>
              </a:rPr>
              <a:t>una</a:t>
            </a:r>
            <a:r>
              <a:rPr sz="1600" i="1" spc="-7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40" dirty="0">
                <a:solidFill>
                  <a:srgbClr val="31859C"/>
                </a:solidFill>
                <a:latin typeface="Calibri"/>
                <a:cs typeface="Calibri"/>
              </a:rPr>
              <a:t>cañada,</a:t>
            </a:r>
            <a:r>
              <a:rPr sz="1600" i="1" spc="-7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85" dirty="0">
                <a:solidFill>
                  <a:srgbClr val="31859C"/>
                </a:solidFill>
                <a:latin typeface="Calibri"/>
                <a:cs typeface="Calibri"/>
              </a:rPr>
              <a:t>el</a:t>
            </a:r>
            <a:r>
              <a:rPr sz="1600" i="1" spc="-7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45" dirty="0">
                <a:solidFill>
                  <a:srgbClr val="31859C"/>
                </a:solidFill>
                <a:latin typeface="Calibri"/>
                <a:cs typeface="Calibri"/>
              </a:rPr>
              <a:t>proyecto</a:t>
            </a:r>
            <a:r>
              <a:rPr sz="1600" i="1" spc="-6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30" dirty="0" err="1">
                <a:solidFill>
                  <a:srgbClr val="31859C"/>
                </a:solidFill>
                <a:latin typeface="Calibri"/>
                <a:cs typeface="Calibri"/>
              </a:rPr>
              <a:t>busca</a:t>
            </a:r>
            <a:r>
              <a:rPr sz="1600" i="1" spc="-7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10" dirty="0" err="1">
                <a:solidFill>
                  <a:srgbClr val="31859C"/>
                </a:solidFill>
                <a:latin typeface="Calibri"/>
                <a:cs typeface="Calibri"/>
              </a:rPr>
              <a:t>rescatar</a:t>
            </a:r>
            <a:r>
              <a:rPr lang="es-ES" sz="1600" i="1" spc="-11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10" dirty="0">
                <a:solidFill>
                  <a:srgbClr val="31859C"/>
                </a:solidFill>
                <a:latin typeface="Calibri"/>
                <a:cs typeface="Calibri"/>
              </a:rPr>
              <a:t>la</a:t>
            </a:r>
            <a:r>
              <a:rPr sz="1600" i="1" spc="16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45" dirty="0">
                <a:solidFill>
                  <a:srgbClr val="31859C"/>
                </a:solidFill>
                <a:latin typeface="Calibri"/>
                <a:cs typeface="Calibri"/>
              </a:rPr>
              <a:t>privacidad</a:t>
            </a:r>
            <a:r>
              <a:rPr sz="1600" i="1" spc="-7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31859C"/>
                </a:solidFill>
                <a:latin typeface="Calibri"/>
                <a:cs typeface="Calibri"/>
              </a:rPr>
              <a:t>y</a:t>
            </a:r>
            <a:r>
              <a:rPr sz="1600" i="1" spc="-7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85" dirty="0">
                <a:solidFill>
                  <a:srgbClr val="31859C"/>
                </a:solidFill>
                <a:latin typeface="Calibri"/>
                <a:cs typeface="Calibri"/>
              </a:rPr>
              <a:t>el</a:t>
            </a:r>
            <a:r>
              <a:rPr sz="1600" i="1" spc="-7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00" dirty="0">
                <a:solidFill>
                  <a:srgbClr val="31859C"/>
                </a:solidFill>
                <a:latin typeface="Calibri"/>
                <a:cs typeface="Calibri"/>
              </a:rPr>
              <a:t>disfrute</a:t>
            </a:r>
            <a:endParaRPr sz="1600" dirty="0">
              <a:latin typeface="Calibri"/>
              <a:cs typeface="Calibri"/>
            </a:endParaRPr>
          </a:p>
          <a:p>
            <a:pPr marL="12700" marR="519430" algn="just">
              <a:lnSpc>
                <a:spcPct val="297500"/>
              </a:lnSpc>
              <a:spcBef>
                <a:spcPts val="70"/>
              </a:spcBef>
            </a:pPr>
            <a:r>
              <a:rPr sz="1600" i="1" spc="-80" dirty="0">
                <a:solidFill>
                  <a:srgbClr val="31859C"/>
                </a:solidFill>
                <a:latin typeface="Calibri"/>
                <a:cs typeface="Calibri"/>
              </a:rPr>
              <a:t>de</a:t>
            </a:r>
            <a:r>
              <a:rPr sz="1600" i="1" spc="-8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35" dirty="0">
                <a:solidFill>
                  <a:srgbClr val="31859C"/>
                </a:solidFill>
                <a:latin typeface="Calibri"/>
                <a:cs typeface="Calibri"/>
              </a:rPr>
              <a:t>la</a:t>
            </a:r>
            <a:r>
              <a:rPr lang="es-ES" sz="1600" i="1" spc="-1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35" dirty="0" err="1">
                <a:solidFill>
                  <a:srgbClr val="31859C"/>
                </a:solidFill>
                <a:latin typeface="Calibri"/>
                <a:cs typeface="Calibri"/>
              </a:rPr>
              <a:t>vegetación</a:t>
            </a:r>
            <a:r>
              <a:rPr sz="1600" i="1" spc="-7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20" dirty="0">
                <a:solidFill>
                  <a:srgbClr val="31859C"/>
                </a:solidFill>
                <a:latin typeface="Calibri"/>
                <a:cs typeface="Calibri"/>
              </a:rPr>
              <a:t>para</a:t>
            </a:r>
            <a:r>
              <a:rPr sz="1600" i="1" spc="-6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05" dirty="0" err="1">
                <a:solidFill>
                  <a:srgbClr val="31859C"/>
                </a:solidFill>
                <a:latin typeface="Calibri"/>
                <a:cs typeface="Calibri"/>
              </a:rPr>
              <a:t>sus</a:t>
            </a:r>
            <a:r>
              <a:rPr lang="es-ES" sz="1600" i="1" spc="-10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05" dirty="0" err="1">
                <a:solidFill>
                  <a:srgbClr val="31859C"/>
                </a:solidFill>
                <a:latin typeface="Calibri"/>
                <a:cs typeface="Calibri"/>
              </a:rPr>
              <a:t>niveles</a:t>
            </a:r>
            <a:r>
              <a:rPr sz="1600" i="1" spc="-7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30" dirty="0">
                <a:solidFill>
                  <a:srgbClr val="31859C"/>
                </a:solidFill>
                <a:latin typeface="Calibri"/>
                <a:cs typeface="Calibri"/>
              </a:rPr>
              <a:t>bajos,</a:t>
            </a:r>
            <a:r>
              <a:rPr sz="1600" i="1" spc="-7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00" dirty="0">
                <a:solidFill>
                  <a:srgbClr val="31859C"/>
                </a:solidFill>
                <a:latin typeface="Calibri"/>
                <a:cs typeface="Calibri"/>
              </a:rPr>
              <a:t>así</a:t>
            </a:r>
            <a:r>
              <a:rPr sz="1600" i="1" spc="-7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25" dirty="0">
                <a:solidFill>
                  <a:srgbClr val="31859C"/>
                </a:solidFill>
                <a:latin typeface="Calibri"/>
                <a:cs typeface="Calibri"/>
              </a:rPr>
              <a:t>como</a:t>
            </a:r>
            <a:r>
              <a:rPr sz="1600" i="1" spc="-7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31859C"/>
                </a:solidFill>
                <a:latin typeface="Calibri"/>
                <a:cs typeface="Calibri"/>
              </a:rPr>
              <a:t>la</a:t>
            </a:r>
            <a:r>
              <a:rPr sz="1600" i="1" spc="15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35" dirty="0">
                <a:solidFill>
                  <a:srgbClr val="31859C"/>
                </a:solidFill>
                <a:latin typeface="Calibri"/>
                <a:cs typeface="Calibri"/>
              </a:rPr>
              <a:t>vista</a:t>
            </a:r>
            <a:r>
              <a:rPr sz="1600" i="1" spc="-6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20" dirty="0">
                <a:solidFill>
                  <a:srgbClr val="31859C"/>
                </a:solidFill>
                <a:latin typeface="Calibri"/>
                <a:cs typeface="Calibri"/>
              </a:rPr>
              <a:t>para</a:t>
            </a:r>
            <a:r>
              <a:rPr sz="1600" i="1" spc="-7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05" dirty="0">
                <a:solidFill>
                  <a:srgbClr val="31859C"/>
                </a:solidFill>
                <a:latin typeface="Calibri"/>
                <a:cs typeface="Calibri"/>
              </a:rPr>
              <a:t>los</a:t>
            </a:r>
            <a:r>
              <a:rPr sz="1600" i="1" spc="-7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35" dirty="0">
                <a:solidFill>
                  <a:srgbClr val="31859C"/>
                </a:solidFill>
                <a:latin typeface="Calibri"/>
                <a:cs typeface="Calibri"/>
              </a:rPr>
              <a:t>altos,</a:t>
            </a:r>
            <a:r>
              <a:rPr sz="1600" i="1" spc="-7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10" dirty="0">
                <a:solidFill>
                  <a:srgbClr val="31859C"/>
                </a:solidFill>
                <a:latin typeface="Calibri"/>
                <a:cs typeface="Calibri"/>
              </a:rPr>
              <a:t>con</a:t>
            </a:r>
            <a:r>
              <a:rPr sz="1600" i="1" spc="-7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10" dirty="0" err="1">
                <a:solidFill>
                  <a:srgbClr val="31859C"/>
                </a:solidFill>
                <a:latin typeface="Calibri"/>
                <a:cs typeface="Calibri"/>
              </a:rPr>
              <a:t>frente</a:t>
            </a:r>
            <a:r>
              <a:rPr lang="es-ES" sz="1600" i="1" spc="-11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10" dirty="0">
                <a:solidFill>
                  <a:srgbClr val="31859C"/>
                </a:solidFill>
                <a:latin typeface="Calibri"/>
                <a:cs typeface="Calibri"/>
              </a:rPr>
              <a:t>al</a:t>
            </a:r>
            <a:r>
              <a:rPr sz="1600" i="1" spc="-8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20" dirty="0">
                <a:solidFill>
                  <a:srgbClr val="31859C"/>
                </a:solidFill>
                <a:latin typeface="Calibri"/>
                <a:cs typeface="Calibri"/>
              </a:rPr>
              <a:t>hoyo</a:t>
            </a:r>
            <a:r>
              <a:rPr sz="1600" i="1" spc="-6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31859C"/>
                </a:solidFill>
                <a:latin typeface="Calibri"/>
                <a:cs typeface="Calibri"/>
              </a:rPr>
              <a:t>4</a:t>
            </a:r>
            <a:r>
              <a:rPr sz="1600" i="1" spc="-7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10" dirty="0">
                <a:solidFill>
                  <a:srgbClr val="31859C"/>
                </a:solidFill>
                <a:latin typeface="Calibri"/>
                <a:cs typeface="Calibri"/>
              </a:rPr>
              <a:t>del</a:t>
            </a:r>
            <a:r>
              <a:rPr sz="1600" i="1" spc="-7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25" dirty="0">
                <a:solidFill>
                  <a:srgbClr val="31859C"/>
                </a:solidFill>
                <a:latin typeface="Calibri"/>
                <a:cs typeface="Calibri"/>
              </a:rPr>
              <a:t>campo </a:t>
            </a:r>
            <a:r>
              <a:rPr sz="1600" i="1" spc="-145" dirty="0">
                <a:solidFill>
                  <a:srgbClr val="31859C"/>
                </a:solidFill>
                <a:latin typeface="Calibri"/>
                <a:cs typeface="Calibri"/>
              </a:rPr>
              <a:t>ejecutivo</a:t>
            </a:r>
            <a:r>
              <a:rPr sz="1600" i="1" spc="-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80" dirty="0">
                <a:solidFill>
                  <a:srgbClr val="31859C"/>
                </a:solidFill>
                <a:latin typeface="Calibri"/>
                <a:cs typeface="Calibri"/>
              </a:rPr>
              <a:t>de</a:t>
            </a:r>
            <a:r>
              <a:rPr sz="1600" i="1" spc="-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25" dirty="0">
                <a:solidFill>
                  <a:srgbClr val="31859C"/>
                </a:solidFill>
                <a:latin typeface="Calibri"/>
                <a:cs typeface="Calibri"/>
              </a:rPr>
              <a:t>BosqueReal</a:t>
            </a:r>
            <a:r>
              <a:rPr sz="1600" i="1" spc="-4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135" dirty="0">
                <a:solidFill>
                  <a:srgbClr val="31859C"/>
                </a:solidFill>
                <a:latin typeface="Calibri"/>
                <a:cs typeface="Calibri"/>
              </a:rPr>
              <a:t>Country</a:t>
            </a:r>
            <a:r>
              <a:rPr sz="1600" i="1" spc="-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31859C"/>
                </a:solidFill>
                <a:latin typeface="Calibri"/>
                <a:cs typeface="Calibri"/>
              </a:rPr>
              <a:t>Club.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RESIDENCIAL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spc="-10" dirty="0">
                <a:solidFill>
                  <a:srgbClr val="7F7F7F"/>
                </a:solidFill>
              </a:rPr>
              <a:t>La</a:t>
            </a:r>
            <a:r>
              <a:rPr sz="1100" spc="-55" dirty="0">
                <a:solidFill>
                  <a:srgbClr val="7F7F7F"/>
                </a:solidFill>
              </a:rPr>
              <a:t> </a:t>
            </a:r>
            <a:r>
              <a:rPr sz="1100" spc="-20" dirty="0">
                <a:solidFill>
                  <a:srgbClr val="7F7F7F"/>
                </a:solidFill>
              </a:rPr>
              <a:t>Vera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299" y="855979"/>
            <a:ext cx="984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SERVICIOS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5755" y="1360932"/>
            <a:ext cx="116840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latin typeface="Calibri"/>
                <a:cs typeface="Calibri"/>
              </a:rPr>
              <a:t>Única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Torre </a:t>
            </a:r>
            <a:r>
              <a:rPr sz="1400" dirty="0">
                <a:latin typeface="Calibri"/>
                <a:cs typeface="Calibri"/>
              </a:rPr>
              <a:t>Lado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Lado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5755" y="2010155"/>
            <a:ext cx="19411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1859C"/>
                </a:solidFill>
                <a:latin typeface="Calibri"/>
                <a:cs typeface="Calibri"/>
              </a:rPr>
              <a:t>17</a:t>
            </a:r>
            <a:r>
              <a:rPr sz="1400" spc="-1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1859C"/>
                </a:solidFill>
                <a:latin typeface="Calibri"/>
                <a:cs typeface="Calibri"/>
              </a:rPr>
              <a:t>Niveles</a:t>
            </a:r>
            <a:r>
              <a:rPr sz="1400" spc="-1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1859C"/>
                </a:solidFill>
                <a:latin typeface="Calibri"/>
                <a:cs typeface="Calibri"/>
              </a:rPr>
              <a:t>de</a:t>
            </a:r>
            <a:r>
              <a:rPr sz="1400" spc="-10" dirty="0">
                <a:solidFill>
                  <a:srgbClr val="31859C"/>
                </a:solidFill>
                <a:latin typeface="Calibri"/>
                <a:cs typeface="Calibri"/>
              </a:rPr>
              <a:t> Condóminos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755" y="2427732"/>
            <a:ext cx="1237615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Motor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Lobby</a:t>
            </a:r>
            <a:endParaRPr sz="14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84150" algn="l"/>
              </a:tabLst>
            </a:pPr>
            <a:r>
              <a:rPr sz="1400" spc="-25" dirty="0">
                <a:solidFill>
                  <a:srgbClr val="7F7F7F"/>
                </a:solidFill>
                <a:latin typeface="Calibri"/>
                <a:cs typeface="Calibri"/>
              </a:rPr>
              <a:t>Torre</a:t>
            </a:r>
            <a:r>
              <a:rPr sz="1400" spc="-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7F7F7F"/>
                </a:solidFill>
                <a:latin typeface="Calibri"/>
                <a:cs typeface="Calibri"/>
              </a:rPr>
              <a:t>Principal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755" y="3076955"/>
            <a:ext cx="1419225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Áreas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Comunes</a:t>
            </a:r>
            <a:endParaRPr sz="1400">
              <a:latin typeface="Calibri"/>
              <a:cs typeface="Calibri"/>
            </a:endParaRPr>
          </a:p>
          <a:p>
            <a:pPr marL="184150" indent="-171450">
              <a:lnSpc>
                <a:spcPts val="1630"/>
              </a:lnSpc>
              <a:buFont typeface="Arial"/>
              <a:buChar char="•"/>
              <a:tabLst>
                <a:tab pos="184150" algn="l"/>
              </a:tabLst>
            </a:pPr>
            <a:r>
              <a:rPr sz="1400" spc="-10" dirty="0">
                <a:solidFill>
                  <a:srgbClr val="7F7F7F"/>
                </a:solidFill>
                <a:latin typeface="Calibri"/>
                <a:cs typeface="Calibri"/>
              </a:rPr>
              <a:t>Alberca</a:t>
            </a:r>
            <a:endParaRPr sz="14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Salón</a:t>
            </a:r>
            <a:r>
              <a:rPr sz="1400" spc="-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de</a:t>
            </a: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7F7F7F"/>
                </a:solidFill>
                <a:latin typeface="Calibri"/>
                <a:cs typeface="Calibri"/>
              </a:rPr>
              <a:t>Eventos</a:t>
            </a:r>
            <a:endParaRPr sz="14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Cancha</a:t>
            </a:r>
            <a:r>
              <a:rPr sz="1400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de</a:t>
            </a: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7F7F7F"/>
                </a:solidFill>
                <a:latin typeface="Calibri"/>
                <a:cs typeface="Calibri"/>
              </a:rPr>
              <a:t>Pádel</a:t>
            </a:r>
            <a:endParaRPr sz="14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84150" algn="l"/>
              </a:tabLst>
            </a:pPr>
            <a:r>
              <a:rPr sz="1400" spc="-10" dirty="0">
                <a:solidFill>
                  <a:srgbClr val="7F7F7F"/>
                </a:solidFill>
                <a:latin typeface="Calibri"/>
                <a:cs typeface="Calibri"/>
              </a:rPr>
              <a:t>Gimnasio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5755" y="4344923"/>
            <a:ext cx="1689100" cy="426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24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0" dirty="0">
                <a:latin typeface="Calibri"/>
                <a:cs typeface="Calibri"/>
              </a:rPr>
              <a:t> Departamentos</a:t>
            </a:r>
            <a:endParaRPr sz="14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184150" algn="l"/>
                <a:tab pos="744855" algn="l"/>
                <a:tab pos="1040130" algn="l"/>
              </a:tabLst>
            </a:pP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Tipo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7F7F7F"/>
                </a:solidFill>
                <a:latin typeface="Calibri"/>
                <a:cs typeface="Calibri"/>
              </a:rPr>
              <a:t>1.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	</a:t>
            </a:r>
            <a:r>
              <a:rPr sz="1200" spc="-25" dirty="0">
                <a:solidFill>
                  <a:srgbClr val="7F7F7F"/>
                </a:solidFill>
                <a:latin typeface="Calibri"/>
                <a:cs typeface="Calibri"/>
              </a:rPr>
              <a:t>de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	370.00 </a:t>
            </a:r>
            <a:r>
              <a:rPr sz="1200" spc="-25" dirty="0">
                <a:solidFill>
                  <a:srgbClr val="7F7F7F"/>
                </a:solidFill>
                <a:latin typeface="Calibri"/>
                <a:cs typeface="Calibri"/>
              </a:rPr>
              <a:t>m²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2955" y="4931155"/>
            <a:ext cx="187007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7325" marR="5080" indent="-174625">
              <a:lnSpc>
                <a:spcPts val="1390"/>
              </a:lnSpc>
              <a:spcBef>
                <a:spcPts val="185"/>
              </a:spcBef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Con</a:t>
            </a:r>
            <a:r>
              <a:rPr sz="1200" spc="-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salida</a:t>
            </a:r>
            <a:r>
              <a:rPr sz="1200" spc="-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z="1200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Jardín,</a:t>
            </a:r>
            <a:r>
              <a:rPr sz="1200" spc="-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Cañada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y</a:t>
            </a:r>
            <a:r>
              <a:rPr sz="1200" spc="-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Campo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de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7F7F7F"/>
                </a:solidFill>
                <a:latin typeface="Calibri"/>
                <a:cs typeface="Calibri"/>
              </a:rPr>
              <a:t>Golf.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5755" y="5476747"/>
            <a:ext cx="1689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  <a:tab pos="744855" algn="l"/>
                <a:tab pos="1040130" algn="l"/>
              </a:tabLst>
            </a:pP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Tipo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7F7F7F"/>
                </a:solidFill>
                <a:latin typeface="Calibri"/>
                <a:cs typeface="Calibri"/>
              </a:rPr>
              <a:t>2.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	</a:t>
            </a:r>
            <a:r>
              <a:rPr sz="1200" spc="-25" dirty="0">
                <a:solidFill>
                  <a:srgbClr val="7F7F7F"/>
                </a:solidFill>
                <a:latin typeface="Calibri"/>
                <a:cs typeface="Calibri"/>
              </a:rPr>
              <a:t>de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	270.00 </a:t>
            </a:r>
            <a:r>
              <a:rPr sz="1200" spc="-25" dirty="0">
                <a:solidFill>
                  <a:srgbClr val="7F7F7F"/>
                </a:solidFill>
                <a:latin typeface="Calibri"/>
                <a:cs typeface="Calibri"/>
              </a:rPr>
              <a:t>m²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5755" y="5844540"/>
            <a:ext cx="2024380" cy="422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2 -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Pent-</a:t>
            </a:r>
            <a:r>
              <a:rPr sz="1400" spc="-10" dirty="0">
                <a:latin typeface="Calibri"/>
                <a:cs typeface="Calibri"/>
              </a:rPr>
              <a:t>house</a:t>
            </a:r>
            <a:endParaRPr sz="14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Niveles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16 y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17</a:t>
            </a:r>
            <a:r>
              <a:rPr sz="1200" spc="27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de 499.00 </a:t>
            </a:r>
            <a:r>
              <a:rPr sz="1200" spc="-25" dirty="0">
                <a:solidFill>
                  <a:srgbClr val="7F7F7F"/>
                </a:solidFill>
                <a:latin typeface="Calibri"/>
                <a:cs typeface="Calibri"/>
              </a:rPr>
              <a:t>m²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18955" y="1360932"/>
            <a:ext cx="2254250" cy="1035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Terrazas</a:t>
            </a:r>
            <a:endParaRPr sz="14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Desde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25.00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m²</a:t>
            </a:r>
            <a:r>
              <a:rPr sz="1400" spc="2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Hasta</a:t>
            </a:r>
            <a:r>
              <a:rPr sz="1200" spc="254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93.50 </a:t>
            </a:r>
            <a:r>
              <a:rPr sz="1200" spc="-25" dirty="0">
                <a:solidFill>
                  <a:srgbClr val="7F7F7F"/>
                </a:solidFill>
                <a:latin typeface="Calibri"/>
                <a:cs typeface="Calibri"/>
              </a:rPr>
              <a:t>m²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400" spc="-10" dirty="0">
                <a:latin typeface="Calibri"/>
                <a:cs typeface="Calibri"/>
              </a:rPr>
              <a:t>Estacionamiento</a:t>
            </a:r>
            <a:endParaRPr sz="14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2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Sótanos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de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 Estacionamiento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18955" y="2553715"/>
            <a:ext cx="2915285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Total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ts val="1430"/>
              </a:lnSpc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101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Cajones</a:t>
            </a:r>
            <a:r>
              <a:rPr sz="1200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de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estacionamiento</a:t>
            </a:r>
            <a:r>
              <a:rPr sz="1200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Residentes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18955" y="2922523"/>
            <a:ext cx="318452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 indent="-346075">
              <a:lnSpc>
                <a:spcPts val="143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3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Cajones</a:t>
            </a:r>
            <a:r>
              <a:rPr sz="1200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de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estacionamiento</a:t>
            </a:r>
            <a:r>
              <a:rPr sz="1200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Empleados</a:t>
            </a:r>
            <a:endParaRPr sz="1200">
              <a:latin typeface="Calibri"/>
              <a:cs typeface="Calibri"/>
            </a:endParaRPr>
          </a:p>
          <a:p>
            <a:pPr marL="358775" indent="-346075">
              <a:lnSpc>
                <a:spcPts val="1405"/>
              </a:lnSpc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5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Cajones</a:t>
            </a:r>
            <a:r>
              <a:rPr sz="1200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de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estacionamiento</a:t>
            </a:r>
            <a:r>
              <a:rPr sz="1200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Discapacitados</a:t>
            </a:r>
            <a:endParaRPr sz="1200">
              <a:latin typeface="Calibri"/>
              <a:cs typeface="Calibri"/>
            </a:endParaRPr>
          </a:p>
          <a:p>
            <a:pPr marL="358775" indent="-346075">
              <a:lnSpc>
                <a:spcPts val="1415"/>
              </a:lnSpc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6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Cajones</a:t>
            </a:r>
            <a:r>
              <a:rPr sz="1200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de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estacionamiento</a:t>
            </a:r>
            <a:r>
              <a:rPr sz="1200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Visitas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18955" y="3646932"/>
            <a:ext cx="908050" cy="602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Bodegas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  <a:spcBef>
                <a:spcPts val="30"/>
              </a:spcBef>
            </a:pP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Total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ts val="1415"/>
              </a:lnSpc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30</a:t>
            </a:r>
            <a:r>
              <a:rPr sz="1200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Bodegas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18955" y="4408932"/>
            <a:ext cx="15417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Elevador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Inteligentes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18955" y="4626355"/>
            <a:ext cx="1450340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ts val="1415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Uso</a:t>
            </a:r>
            <a:r>
              <a:rPr sz="1200" spc="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Exclusivo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ts val="1415"/>
              </a:lnSpc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7F7F7F"/>
                </a:solidFill>
                <a:latin typeface="Calibri"/>
                <a:cs typeface="Calibri"/>
              </a:rPr>
              <a:t>Servicio</a:t>
            </a:r>
            <a:r>
              <a:rPr sz="1200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F7F7F"/>
                </a:solidFill>
                <a:latin typeface="Calibri"/>
                <a:cs typeface="Calibri"/>
              </a:rPr>
              <a:t>Compartido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1687" y="6434327"/>
            <a:ext cx="8239125" cy="121920"/>
            <a:chOff x="551687" y="6434327"/>
            <a:chExt cx="8239125" cy="12192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687" y="6434327"/>
              <a:ext cx="8238744" cy="12192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11559" y="6472139"/>
              <a:ext cx="8137525" cy="0"/>
            </a:xfrm>
            <a:custGeom>
              <a:avLst/>
              <a:gdLst/>
              <a:ahLst/>
              <a:cxnLst/>
              <a:rect l="l" t="t" r="r" b="b"/>
              <a:pathLst>
                <a:path w="8137525">
                  <a:moveTo>
                    <a:pt x="8136904" y="0"/>
                  </a:moveTo>
                  <a:lnTo>
                    <a:pt x="0" y="1"/>
                  </a:lnTo>
                </a:path>
              </a:pathLst>
            </a:custGeom>
            <a:ln w="38100">
              <a:solidFill>
                <a:srgbClr val="3185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98905" y="5245100"/>
            <a:ext cx="489204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marR="5080" indent="-141605">
              <a:lnSpc>
                <a:spcPct val="151700"/>
              </a:lnSpc>
              <a:spcBef>
                <a:spcPts val="100"/>
              </a:spcBef>
            </a:pP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D I</a:t>
            </a:r>
            <a:r>
              <a:rPr sz="1200" i="1" spc="2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S</a:t>
            </a:r>
            <a:r>
              <a:rPr sz="1200" i="1" spc="2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F R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U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T</a:t>
            </a:r>
            <a:r>
              <a:rPr sz="1200" i="1" spc="-5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A</a:t>
            </a:r>
            <a:r>
              <a:rPr sz="1200" i="1" spc="170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A</a:t>
            </a:r>
            <a:r>
              <a:rPr sz="1200" i="1" spc="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L</a:t>
            </a:r>
            <a:r>
              <a:rPr sz="1200" i="1" spc="165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M Á</a:t>
            </a:r>
            <a:r>
              <a:rPr sz="1200" i="1" spc="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X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I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M O</a:t>
            </a:r>
            <a:r>
              <a:rPr sz="1200" i="1" spc="170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L</a:t>
            </a:r>
            <a:r>
              <a:rPr sz="1200" i="1" spc="165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200" i="1" spc="2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S</a:t>
            </a:r>
            <a:r>
              <a:rPr sz="1200" i="1" spc="1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T</a:t>
            </a:r>
            <a:r>
              <a:rPr sz="1200" i="1" spc="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I</a:t>
            </a:r>
            <a:r>
              <a:rPr sz="1200" i="1" spc="2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L</a:t>
            </a:r>
            <a:r>
              <a:rPr sz="1200" i="1" spc="-1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O</a:t>
            </a:r>
            <a:r>
              <a:rPr sz="1200" i="1" spc="165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Q</a:t>
            </a:r>
            <a:r>
              <a:rPr sz="1200" i="1" spc="4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U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200" i="1" spc="165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A</a:t>
            </a:r>
            <a:r>
              <a:rPr sz="1200" i="1" spc="4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R</a:t>
            </a:r>
            <a:r>
              <a:rPr sz="1200" i="1" spc="2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M</a:t>
            </a:r>
            <a:r>
              <a:rPr sz="1200" i="1" spc="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O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N</a:t>
            </a:r>
            <a:r>
              <a:rPr sz="1200" i="1" spc="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I</a:t>
            </a:r>
            <a:r>
              <a:rPr sz="1200" i="1" spc="2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Z</a:t>
            </a:r>
            <a:r>
              <a:rPr sz="1200" i="1" spc="2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A</a:t>
            </a:r>
            <a:r>
              <a:rPr sz="1200" i="1" spc="170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200" i="1" spc="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spc="-50" dirty="0">
                <a:solidFill>
                  <a:srgbClr val="31859C"/>
                </a:solidFill>
                <a:latin typeface="Calibri"/>
                <a:cs typeface="Calibri"/>
              </a:rPr>
              <a:t>L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I N</a:t>
            </a:r>
            <a:r>
              <a:rPr sz="1200" i="1" spc="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T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200" i="1" spc="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R</a:t>
            </a:r>
            <a:r>
              <a:rPr sz="1200" i="1" spc="2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I</a:t>
            </a:r>
            <a:r>
              <a:rPr sz="1200" i="1" spc="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O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R</a:t>
            </a:r>
            <a:r>
              <a:rPr sz="1200" i="1" spc="165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Y</a:t>
            </a:r>
            <a:r>
              <a:rPr sz="1200" i="1" spc="170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L</a:t>
            </a:r>
            <a:r>
              <a:rPr sz="1200" i="1" spc="165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200" i="1" spc="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X</a:t>
            </a:r>
            <a:r>
              <a:rPr sz="1200" i="1" spc="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T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200" i="1" spc="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R</a:t>
            </a:r>
            <a:r>
              <a:rPr sz="1200" i="1" spc="2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I</a:t>
            </a:r>
            <a:r>
              <a:rPr sz="1200" i="1" spc="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O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R</a:t>
            </a:r>
            <a:r>
              <a:rPr sz="1200" i="1" spc="165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C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A</a:t>
            </a:r>
            <a:r>
              <a:rPr sz="1200" i="1" spc="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R</a:t>
            </a:r>
            <a:r>
              <a:rPr sz="1200" i="1" spc="2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A</a:t>
            </a:r>
            <a:r>
              <a:rPr sz="1200" i="1" spc="1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C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T</a:t>
            </a:r>
            <a:r>
              <a:rPr sz="1200" i="1" spc="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R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Í S</a:t>
            </a:r>
            <a:r>
              <a:rPr sz="1200" i="1" spc="2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T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I</a:t>
            </a:r>
            <a:r>
              <a:rPr sz="1200" i="1" spc="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C</a:t>
            </a:r>
            <a:r>
              <a:rPr sz="1200" i="1" spc="1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O</a:t>
            </a:r>
            <a:r>
              <a:rPr sz="1200" i="1" spc="170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D</a:t>
            </a:r>
            <a:r>
              <a:rPr sz="1200" i="1" spc="2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200" i="1" spc="165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L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spc="-50" dirty="0">
                <a:solidFill>
                  <a:srgbClr val="31859C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RESIDENCIAL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spc="-10" dirty="0">
                <a:solidFill>
                  <a:srgbClr val="7F7F7F"/>
                </a:solidFill>
              </a:rPr>
              <a:t>La</a:t>
            </a:r>
            <a:r>
              <a:rPr sz="1100" spc="-55" dirty="0">
                <a:solidFill>
                  <a:srgbClr val="7F7F7F"/>
                </a:solidFill>
              </a:rPr>
              <a:t> </a:t>
            </a:r>
            <a:r>
              <a:rPr sz="1100" spc="-20" dirty="0">
                <a:solidFill>
                  <a:srgbClr val="7F7F7F"/>
                </a:solidFill>
              </a:rPr>
              <a:t>Vera</a:t>
            </a:r>
            <a:endParaRPr sz="1100"/>
          </a:p>
        </p:txBody>
      </p:sp>
      <p:sp>
        <p:nvSpPr>
          <p:cNvPr id="21" name="object 21"/>
          <p:cNvSpPr txBox="1"/>
          <p:nvPr/>
        </p:nvSpPr>
        <p:spPr>
          <a:xfrm>
            <a:off x="3765288" y="5885179"/>
            <a:ext cx="4358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31859C"/>
                </a:solidFill>
                <a:latin typeface="Calibri"/>
                <a:cs typeface="Calibri"/>
              </a:rPr>
              <a:t>C A</a:t>
            </a:r>
            <a:r>
              <a:rPr sz="1200" b="1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31859C"/>
                </a:solidFill>
                <a:latin typeface="Calibri"/>
                <a:cs typeface="Calibri"/>
              </a:rPr>
              <a:t>L</a:t>
            </a:r>
            <a:r>
              <a:rPr sz="1200" b="1" i="1" spc="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31859C"/>
                </a:solidFill>
                <a:latin typeface="Calibri"/>
                <a:cs typeface="Calibri"/>
              </a:rPr>
              <a:t>I</a:t>
            </a:r>
            <a:r>
              <a:rPr sz="1200" b="1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31859C"/>
                </a:solidFill>
                <a:latin typeface="Calibri"/>
                <a:cs typeface="Calibri"/>
              </a:rPr>
              <a:t>D</a:t>
            </a:r>
            <a:r>
              <a:rPr sz="1200" b="1" i="1" spc="1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31859C"/>
                </a:solidFill>
                <a:latin typeface="Calibri"/>
                <a:cs typeface="Calibri"/>
              </a:rPr>
              <a:t>A</a:t>
            </a:r>
            <a:r>
              <a:rPr sz="1200" b="1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31859C"/>
                </a:solidFill>
                <a:latin typeface="Calibri"/>
                <a:cs typeface="Calibri"/>
              </a:rPr>
              <a:t>D</a:t>
            </a:r>
            <a:r>
              <a:rPr sz="1200" b="1" i="1" spc="170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b="1" i="1" dirty="0">
                <a:solidFill>
                  <a:srgbClr val="31859C"/>
                </a:solidFill>
                <a:latin typeface="Calibri"/>
                <a:cs typeface="Calibri"/>
              </a:rPr>
              <a:t>D</a:t>
            </a:r>
            <a:r>
              <a:rPr sz="1200" b="1" i="1" spc="4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200" b="1" i="1" spc="170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b="1" i="1" dirty="0">
                <a:solidFill>
                  <a:srgbClr val="31859C"/>
                </a:solidFill>
                <a:latin typeface="Calibri"/>
                <a:cs typeface="Calibri"/>
              </a:rPr>
              <a:t>V</a:t>
            </a:r>
            <a:r>
              <a:rPr sz="1200" b="1" i="1" spc="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31859C"/>
                </a:solidFill>
                <a:latin typeface="Calibri"/>
                <a:cs typeface="Calibri"/>
              </a:rPr>
              <a:t>I</a:t>
            </a:r>
            <a:r>
              <a:rPr sz="1200" b="1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31859C"/>
                </a:solidFill>
                <a:latin typeface="Calibri"/>
                <a:cs typeface="Calibri"/>
              </a:rPr>
              <a:t>D</a:t>
            </a:r>
            <a:r>
              <a:rPr sz="1200" b="1" i="1" spc="1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31859C"/>
                </a:solidFill>
                <a:latin typeface="Calibri"/>
                <a:cs typeface="Calibri"/>
              </a:rPr>
              <a:t>A</a:t>
            </a:r>
            <a:r>
              <a:rPr sz="1200" b="1" i="1" spc="165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Q</a:t>
            </a:r>
            <a:r>
              <a:rPr sz="1200" i="1" spc="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U</a:t>
            </a:r>
            <a:r>
              <a:rPr sz="1200" i="1" spc="3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200" i="1" spc="170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O</a:t>
            </a:r>
            <a:r>
              <a:rPr sz="1200" i="1" spc="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F</a:t>
            </a:r>
            <a:r>
              <a:rPr sz="1200" i="1" spc="2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R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200" i="1" spc="1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C</a:t>
            </a:r>
            <a:r>
              <a:rPr sz="1200" i="1" spc="2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200" i="1" spc="170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B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O S</a:t>
            </a:r>
            <a:r>
              <a:rPr sz="1200" i="1" spc="2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Q</a:t>
            </a:r>
            <a:r>
              <a:rPr sz="1200" i="1" spc="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U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200" i="1" spc="170" dirty="0">
                <a:solidFill>
                  <a:srgbClr val="31859C"/>
                </a:solidFill>
                <a:latin typeface="Calibri"/>
                <a:cs typeface="Calibri"/>
              </a:rPr>
              <a:t> 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R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E</a:t>
            </a:r>
            <a:r>
              <a:rPr sz="1200" i="1" spc="2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A</a:t>
            </a:r>
            <a:r>
              <a:rPr sz="1200" i="1" spc="3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1859C"/>
                </a:solidFill>
                <a:latin typeface="Calibri"/>
                <a:cs typeface="Calibri"/>
              </a:rPr>
              <a:t>L</a:t>
            </a:r>
            <a:r>
              <a:rPr sz="1200" i="1" spc="2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i="1" spc="-50" dirty="0">
                <a:solidFill>
                  <a:srgbClr val="31859C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4994" y="855979"/>
            <a:ext cx="1497965" cy="4006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25"/>
              </a:spcBef>
            </a:pPr>
            <a:r>
              <a:rPr sz="1200" spc="-20" dirty="0">
                <a:solidFill>
                  <a:srgbClr val="31859C"/>
                </a:solidFill>
                <a:latin typeface="Calibri"/>
                <a:cs typeface="Calibri"/>
              </a:rPr>
              <a:t>DEPARTAMENTO</a:t>
            </a:r>
            <a:r>
              <a:rPr sz="1200" spc="1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1859C"/>
                </a:solidFill>
                <a:latin typeface="Calibri"/>
                <a:cs typeface="Calibri"/>
              </a:rPr>
              <a:t>TIPO</a:t>
            </a:r>
            <a:r>
              <a:rPr sz="1200" spc="1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31859C"/>
                </a:solidFill>
                <a:latin typeface="Calibri"/>
                <a:cs typeface="Calibri"/>
              </a:rPr>
              <a:t>– </a:t>
            </a:r>
            <a:r>
              <a:rPr sz="1200" dirty="0">
                <a:solidFill>
                  <a:srgbClr val="31859C"/>
                </a:solidFill>
                <a:latin typeface="Calibri"/>
                <a:cs typeface="Calibri"/>
              </a:rPr>
              <a:t>TERRAZA</a:t>
            </a:r>
            <a:r>
              <a:rPr sz="1200" spc="-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1859C"/>
                </a:solidFill>
                <a:latin typeface="Calibri"/>
                <a:cs typeface="Calibri"/>
              </a:rPr>
              <a:t>TIPO </a:t>
            </a:r>
            <a:r>
              <a:rPr sz="1200" spc="-50" dirty="0">
                <a:solidFill>
                  <a:srgbClr val="31859C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54994" y="1394460"/>
            <a:ext cx="1735455" cy="45618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10" dirty="0">
                <a:latin typeface="Calibri"/>
                <a:cs typeface="Calibri"/>
              </a:rPr>
              <a:t>Elevador</a:t>
            </a:r>
            <a:endParaRPr sz="1200">
              <a:latin typeface="Calibri"/>
              <a:cs typeface="Calibri"/>
            </a:endParaRPr>
          </a:p>
          <a:p>
            <a:pPr marL="641350" lvl="1" indent="-171450">
              <a:lnSpc>
                <a:spcPct val="100000"/>
              </a:lnSpc>
              <a:spcBef>
                <a:spcPts val="60"/>
              </a:spcBef>
              <a:buFont typeface="Courier New"/>
              <a:buChar char="o"/>
              <a:tabLst>
                <a:tab pos="641350" algn="l"/>
              </a:tabLst>
            </a:pP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Acceso</a:t>
            </a:r>
            <a:r>
              <a:rPr sz="900" spc="-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F7F7F"/>
                </a:solidFill>
                <a:latin typeface="Calibri"/>
                <a:cs typeface="Calibri"/>
              </a:rPr>
              <a:t>Exclusivo</a:t>
            </a:r>
            <a:endParaRPr sz="900">
              <a:latin typeface="Calibri"/>
              <a:cs typeface="Calibri"/>
            </a:endParaRPr>
          </a:p>
          <a:p>
            <a:pPr marL="641350" lvl="1" indent="-171450">
              <a:lnSpc>
                <a:spcPct val="100000"/>
              </a:lnSpc>
              <a:buFont typeface="Courier New"/>
              <a:buChar char="o"/>
              <a:tabLst>
                <a:tab pos="641350" algn="l"/>
              </a:tabLst>
            </a:pP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Servicio</a:t>
            </a:r>
            <a:r>
              <a:rPr sz="900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F7F7F"/>
                </a:solidFill>
                <a:latin typeface="Calibri"/>
                <a:cs typeface="Calibri"/>
              </a:rPr>
              <a:t>Compartido</a:t>
            </a:r>
            <a:endParaRPr sz="900">
              <a:latin typeface="Calibri"/>
              <a:cs typeface="Calibri"/>
            </a:endParaRPr>
          </a:p>
          <a:p>
            <a:pPr marL="641350" marR="519430" lvl="1" indent="-171450">
              <a:lnSpc>
                <a:spcPts val="1010"/>
              </a:lnSpc>
              <a:spcBef>
                <a:spcPts val="114"/>
              </a:spcBef>
              <a:buFont typeface="Courier New"/>
              <a:buChar char="o"/>
              <a:tabLst>
                <a:tab pos="641350" algn="l"/>
              </a:tabLst>
            </a:pP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Escaleras</a:t>
            </a:r>
            <a:r>
              <a:rPr sz="900" spc="-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7F7F7F"/>
                </a:solidFill>
                <a:latin typeface="Calibri"/>
                <a:cs typeface="Calibri"/>
              </a:rPr>
              <a:t>de</a:t>
            </a: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F7F7F"/>
                </a:solidFill>
                <a:latin typeface="Calibri"/>
                <a:cs typeface="Calibri"/>
              </a:rPr>
              <a:t>Emergencia</a:t>
            </a:r>
            <a:endParaRPr sz="900">
              <a:latin typeface="Calibri"/>
              <a:cs typeface="Calibri"/>
            </a:endParaRPr>
          </a:p>
          <a:p>
            <a:pPr marL="184150" indent="-171450">
              <a:lnSpc>
                <a:spcPts val="1430"/>
              </a:lnSpc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latin typeface="Calibri"/>
                <a:cs typeface="Calibri"/>
              </a:rPr>
              <a:t>Recamara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Principal</a:t>
            </a:r>
            <a:endParaRPr sz="1200">
              <a:latin typeface="Calibri"/>
              <a:cs typeface="Calibri"/>
            </a:endParaRPr>
          </a:p>
          <a:p>
            <a:pPr marL="641350" lvl="1" indent="-171450">
              <a:lnSpc>
                <a:spcPts val="1045"/>
              </a:lnSpc>
              <a:spcBef>
                <a:spcPts val="60"/>
              </a:spcBef>
              <a:buFont typeface="Courier New"/>
              <a:buChar char="o"/>
              <a:tabLst>
                <a:tab pos="641350" algn="l"/>
              </a:tabLst>
            </a:pP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Sala</a:t>
            </a:r>
            <a:r>
              <a:rPr sz="900" spc="-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de</a:t>
            </a:r>
            <a:r>
              <a:rPr sz="900" spc="-10" dirty="0">
                <a:solidFill>
                  <a:srgbClr val="7F7F7F"/>
                </a:solidFill>
                <a:latin typeface="Calibri"/>
                <a:cs typeface="Calibri"/>
              </a:rPr>
              <a:t> Estar</a:t>
            </a:r>
            <a:endParaRPr sz="900">
              <a:latin typeface="Calibri"/>
              <a:cs typeface="Calibri"/>
            </a:endParaRPr>
          </a:p>
          <a:p>
            <a:pPr marL="641350" lvl="1" indent="-171450">
              <a:lnSpc>
                <a:spcPts val="1045"/>
              </a:lnSpc>
              <a:buFont typeface="Courier New"/>
              <a:buChar char="o"/>
              <a:tabLst>
                <a:tab pos="641350" algn="l"/>
              </a:tabLst>
            </a:pP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Baño</a:t>
            </a:r>
            <a:r>
              <a:rPr sz="900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F7F7F"/>
                </a:solidFill>
                <a:latin typeface="Calibri"/>
                <a:cs typeface="Calibri"/>
              </a:rPr>
              <a:t>Principal</a:t>
            </a:r>
            <a:endParaRPr sz="900">
              <a:latin typeface="Calibri"/>
              <a:cs typeface="Calibri"/>
            </a:endParaRPr>
          </a:p>
          <a:p>
            <a:pPr marL="641350" lvl="1" indent="-17145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641350" algn="l"/>
              </a:tabLst>
            </a:pP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Vestidor</a:t>
            </a:r>
            <a:r>
              <a:rPr sz="900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F7F7F"/>
                </a:solidFill>
                <a:latin typeface="Calibri"/>
                <a:cs typeface="Calibri"/>
              </a:rPr>
              <a:t>Principal</a:t>
            </a:r>
            <a:endParaRPr sz="900">
              <a:latin typeface="Calibri"/>
              <a:cs typeface="Calibri"/>
            </a:endParaRPr>
          </a:p>
          <a:p>
            <a:pPr marL="184150" indent="-171450">
              <a:lnSpc>
                <a:spcPts val="1420"/>
              </a:lnSpc>
              <a:spcBef>
                <a:spcPts val="10"/>
              </a:spcBef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latin typeface="Calibri"/>
                <a:cs typeface="Calibri"/>
              </a:rPr>
              <a:t>Recamara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 marL="641350" lvl="1" indent="-171450">
              <a:lnSpc>
                <a:spcPts val="1060"/>
              </a:lnSpc>
              <a:buFont typeface="Courier New"/>
              <a:buChar char="o"/>
              <a:tabLst>
                <a:tab pos="641350" algn="l"/>
              </a:tabLst>
            </a:pP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Baño</a:t>
            </a:r>
            <a:r>
              <a:rPr sz="900" spc="-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F7F7F"/>
                </a:solidFill>
                <a:latin typeface="Calibri"/>
                <a:cs typeface="Calibri"/>
              </a:rPr>
              <a:t>Completo</a:t>
            </a:r>
            <a:endParaRPr sz="900">
              <a:latin typeface="Calibri"/>
              <a:cs typeface="Calibri"/>
            </a:endParaRPr>
          </a:p>
          <a:p>
            <a:pPr marL="641350" lvl="1" indent="-17145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641350" algn="l"/>
              </a:tabLst>
            </a:pPr>
            <a:r>
              <a:rPr sz="900" spc="-10" dirty="0">
                <a:solidFill>
                  <a:srgbClr val="7F7F7F"/>
                </a:solidFill>
                <a:latin typeface="Calibri"/>
                <a:cs typeface="Calibri"/>
              </a:rPr>
              <a:t>Vestidor</a:t>
            </a:r>
            <a:endParaRPr sz="900">
              <a:latin typeface="Calibri"/>
              <a:cs typeface="Calibri"/>
            </a:endParaRPr>
          </a:p>
          <a:p>
            <a:pPr marL="641350" lvl="1" indent="-17145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641350" algn="l"/>
              </a:tabLst>
            </a:pP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Terraza</a:t>
            </a:r>
            <a:r>
              <a:rPr sz="900" spc="-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Privada</a:t>
            </a:r>
            <a:r>
              <a:rPr sz="900" spc="-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–</a:t>
            </a:r>
            <a:r>
              <a:rPr sz="900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7F7F7F"/>
                </a:solidFill>
                <a:latin typeface="Calibri"/>
                <a:cs typeface="Calibri"/>
              </a:rPr>
              <a:t>7.20m²</a:t>
            </a:r>
            <a:endParaRPr sz="700">
              <a:latin typeface="Calibri"/>
              <a:cs typeface="Calibri"/>
            </a:endParaRPr>
          </a:p>
          <a:p>
            <a:pPr marL="184150" indent="-171450">
              <a:lnSpc>
                <a:spcPts val="1420"/>
              </a:lnSpc>
              <a:spcBef>
                <a:spcPts val="10"/>
              </a:spcBef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latin typeface="Calibri"/>
                <a:cs typeface="Calibri"/>
              </a:rPr>
              <a:t>Recamara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 marL="641350" lvl="1" indent="-171450">
              <a:lnSpc>
                <a:spcPts val="1060"/>
              </a:lnSpc>
              <a:buFont typeface="Courier New"/>
              <a:buChar char="o"/>
              <a:tabLst>
                <a:tab pos="641350" algn="l"/>
              </a:tabLst>
            </a:pP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Baño</a:t>
            </a:r>
            <a:r>
              <a:rPr sz="900" spc="-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F7F7F"/>
                </a:solidFill>
                <a:latin typeface="Calibri"/>
                <a:cs typeface="Calibri"/>
              </a:rPr>
              <a:t>Completo</a:t>
            </a:r>
            <a:endParaRPr sz="900">
              <a:latin typeface="Calibri"/>
              <a:cs typeface="Calibri"/>
            </a:endParaRPr>
          </a:p>
          <a:p>
            <a:pPr marL="641350" lvl="1" indent="-17145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641350" algn="l"/>
              </a:tabLst>
            </a:pPr>
            <a:r>
              <a:rPr sz="900" spc="-10" dirty="0">
                <a:solidFill>
                  <a:srgbClr val="7F7F7F"/>
                </a:solidFill>
                <a:latin typeface="Calibri"/>
                <a:cs typeface="Calibri"/>
              </a:rPr>
              <a:t>Vestidor</a:t>
            </a:r>
            <a:endParaRPr sz="900">
              <a:latin typeface="Calibri"/>
              <a:cs typeface="Calibri"/>
            </a:endParaRPr>
          </a:p>
          <a:p>
            <a:pPr marL="184150" indent="-171450">
              <a:lnSpc>
                <a:spcPts val="1415"/>
              </a:lnSpc>
              <a:spcBef>
                <a:spcPts val="10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10" dirty="0">
                <a:latin typeface="Calibri"/>
                <a:cs typeface="Calibri"/>
              </a:rPr>
              <a:t>Despacho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ts val="1405"/>
              </a:lnSpc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latin typeface="Calibri"/>
                <a:cs typeface="Calibri"/>
              </a:rPr>
              <a:t>Sala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55" dirty="0">
                <a:latin typeface="Calibri"/>
                <a:cs typeface="Calibri"/>
              </a:rPr>
              <a:t>T.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v.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ts val="1430"/>
              </a:lnSpc>
              <a:buFont typeface="Arial"/>
              <a:buChar char="•"/>
              <a:tabLst>
                <a:tab pos="184150" algn="l"/>
              </a:tabLst>
            </a:pPr>
            <a:r>
              <a:rPr sz="1200" spc="-20" dirty="0">
                <a:latin typeface="Calibri"/>
                <a:cs typeface="Calibri"/>
              </a:rPr>
              <a:t>Sala</a:t>
            </a:r>
            <a:endParaRPr sz="1200">
              <a:latin typeface="Calibri"/>
              <a:cs typeface="Calibri"/>
            </a:endParaRPr>
          </a:p>
          <a:p>
            <a:pPr marL="641350" lvl="1" indent="-171450">
              <a:lnSpc>
                <a:spcPct val="100000"/>
              </a:lnSpc>
              <a:spcBef>
                <a:spcPts val="60"/>
              </a:spcBef>
              <a:buFont typeface="Courier New"/>
              <a:buChar char="o"/>
              <a:tabLst>
                <a:tab pos="641350" algn="l"/>
              </a:tabLst>
            </a:pP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Baño</a:t>
            </a:r>
            <a:r>
              <a:rPr sz="900" spc="-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de</a:t>
            </a:r>
            <a:r>
              <a:rPr sz="900" spc="-10" dirty="0">
                <a:solidFill>
                  <a:srgbClr val="7F7F7F"/>
                </a:solidFill>
                <a:latin typeface="Calibri"/>
                <a:cs typeface="Calibri"/>
              </a:rPr>
              <a:t> Visitas</a:t>
            </a:r>
            <a:endParaRPr sz="900">
              <a:latin typeface="Calibri"/>
              <a:cs typeface="Calibri"/>
            </a:endParaRPr>
          </a:p>
          <a:p>
            <a:pPr marL="184150" indent="-171450">
              <a:lnSpc>
                <a:spcPts val="1415"/>
              </a:lnSpc>
              <a:spcBef>
                <a:spcPts val="15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10" dirty="0">
                <a:latin typeface="Calibri"/>
                <a:cs typeface="Calibri"/>
              </a:rPr>
              <a:t>Comedor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ts val="1415"/>
              </a:lnSpc>
              <a:buFont typeface="Arial"/>
              <a:buChar char="•"/>
              <a:tabLst>
                <a:tab pos="184150" algn="l"/>
              </a:tabLst>
            </a:pPr>
            <a:r>
              <a:rPr sz="1200" spc="-10" dirty="0">
                <a:latin typeface="Calibri"/>
                <a:cs typeface="Calibri"/>
              </a:rPr>
              <a:t>Cocina</a:t>
            </a:r>
            <a:endParaRPr sz="1200">
              <a:latin typeface="Calibri"/>
              <a:cs typeface="Calibri"/>
            </a:endParaRPr>
          </a:p>
          <a:p>
            <a:pPr marL="641350" lvl="1" indent="-171450">
              <a:lnSpc>
                <a:spcPts val="1045"/>
              </a:lnSpc>
              <a:spcBef>
                <a:spcPts val="60"/>
              </a:spcBef>
              <a:buFont typeface="Courier New"/>
              <a:buChar char="o"/>
              <a:tabLst>
                <a:tab pos="641350" algn="l"/>
              </a:tabLst>
            </a:pPr>
            <a:r>
              <a:rPr sz="900" spc="-10" dirty="0">
                <a:solidFill>
                  <a:srgbClr val="7F7F7F"/>
                </a:solidFill>
                <a:latin typeface="Calibri"/>
                <a:cs typeface="Calibri"/>
              </a:rPr>
              <a:t>Alacena</a:t>
            </a:r>
            <a:endParaRPr sz="900">
              <a:latin typeface="Calibri"/>
              <a:cs typeface="Calibri"/>
            </a:endParaRPr>
          </a:p>
          <a:p>
            <a:pPr marL="641350" lvl="1" indent="-171450">
              <a:lnSpc>
                <a:spcPts val="1045"/>
              </a:lnSpc>
              <a:buFont typeface="Courier New"/>
              <a:buChar char="o"/>
              <a:tabLst>
                <a:tab pos="641350" algn="l"/>
              </a:tabLst>
            </a:pPr>
            <a:r>
              <a:rPr sz="900" spc="-10" dirty="0">
                <a:solidFill>
                  <a:srgbClr val="7F7F7F"/>
                </a:solidFill>
                <a:latin typeface="Calibri"/>
                <a:cs typeface="Calibri"/>
              </a:rPr>
              <a:t>Desayunador</a:t>
            </a:r>
            <a:endParaRPr sz="9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latin typeface="Calibri"/>
                <a:cs typeface="Calibri"/>
              </a:rPr>
              <a:t>C.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Servicio</a:t>
            </a:r>
            <a:endParaRPr sz="1200">
              <a:latin typeface="Calibri"/>
              <a:cs typeface="Calibri"/>
            </a:endParaRPr>
          </a:p>
          <a:p>
            <a:pPr marL="641350" marR="317500" lvl="1" indent="-171450">
              <a:lnSpc>
                <a:spcPts val="1010"/>
              </a:lnSpc>
              <a:spcBef>
                <a:spcPts val="155"/>
              </a:spcBef>
              <a:buFont typeface="Courier New"/>
              <a:buChar char="o"/>
              <a:tabLst>
                <a:tab pos="641350" algn="l"/>
              </a:tabLst>
            </a:pP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Baño</a:t>
            </a:r>
            <a:r>
              <a:rPr sz="900" spc="-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de</a:t>
            </a:r>
            <a:r>
              <a:rPr sz="900" spc="-10" dirty="0">
                <a:solidFill>
                  <a:srgbClr val="7F7F7F"/>
                </a:solidFill>
                <a:latin typeface="Calibri"/>
                <a:cs typeface="Calibri"/>
              </a:rPr>
              <a:t> Servicio</a:t>
            </a: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7F7F7F"/>
                </a:solidFill>
                <a:latin typeface="Calibri"/>
                <a:cs typeface="Calibri"/>
              </a:rPr>
              <a:t>Completo</a:t>
            </a:r>
            <a:endParaRPr sz="900">
              <a:latin typeface="Calibri"/>
              <a:cs typeface="Calibri"/>
            </a:endParaRPr>
          </a:p>
          <a:p>
            <a:pPr marL="184150" indent="-171450">
              <a:lnSpc>
                <a:spcPts val="1415"/>
              </a:lnSpc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latin typeface="Calibri"/>
                <a:cs typeface="Calibri"/>
              </a:rPr>
              <a:t>Patio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Servicio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ts val="1430"/>
              </a:lnSpc>
              <a:buFont typeface="Arial"/>
              <a:buChar char="•"/>
              <a:tabLst>
                <a:tab pos="184150" algn="l"/>
              </a:tabLst>
            </a:pPr>
            <a:r>
              <a:rPr sz="1200" spc="-20" dirty="0">
                <a:latin typeface="Calibri"/>
                <a:cs typeface="Calibri"/>
              </a:rPr>
              <a:t>Terraza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7F7F7F"/>
                </a:solidFill>
                <a:latin typeface="Calibri"/>
                <a:cs typeface="Calibri"/>
              </a:rPr>
              <a:t>25.00</a:t>
            </a:r>
            <a:r>
              <a:rPr sz="900" spc="-25" dirty="0">
                <a:solidFill>
                  <a:srgbClr val="7F7F7F"/>
                </a:solidFill>
                <a:latin typeface="Calibri"/>
                <a:cs typeface="Calibri"/>
              </a:rPr>
              <a:t> m²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299" y="855979"/>
            <a:ext cx="2443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PLANTA</a:t>
            </a:r>
            <a:r>
              <a:rPr spc="-100" dirty="0"/>
              <a:t> </a:t>
            </a:r>
            <a:r>
              <a:rPr spc="-30" dirty="0"/>
              <a:t>DEPARTAMENTOS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51687" y="6434327"/>
            <a:ext cx="8239125" cy="121920"/>
            <a:chOff x="551687" y="6434327"/>
            <a:chExt cx="8239125" cy="1219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687" y="6434327"/>
              <a:ext cx="8238744" cy="1219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1559" y="6472139"/>
              <a:ext cx="8137525" cy="0"/>
            </a:xfrm>
            <a:custGeom>
              <a:avLst/>
              <a:gdLst/>
              <a:ahLst/>
              <a:cxnLst/>
              <a:rect l="l" t="t" r="r" b="b"/>
              <a:pathLst>
                <a:path w="8137525">
                  <a:moveTo>
                    <a:pt x="8136904" y="0"/>
                  </a:moveTo>
                  <a:lnTo>
                    <a:pt x="0" y="1"/>
                  </a:lnTo>
                </a:path>
              </a:pathLst>
            </a:custGeom>
            <a:ln w="38100">
              <a:solidFill>
                <a:srgbClr val="3185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2307" y="4977892"/>
            <a:ext cx="3778250" cy="12446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06756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Departamentos</a:t>
            </a:r>
            <a:r>
              <a:rPr sz="1600" spc="-7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1859C"/>
                </a:solidFill>
                <a:latin typeface="Calibri"/>
                <a:cs typeface="Calibri"/>
              </a:rPr>
              <a:t>Tipo </a:t>
            </a:r>
            <a:r>
              <a:rPr sz="1600" spc="-20" dirty="0">
                <a:solidFill>
                  <a:srgbClr val="7F7F7F"/>
                </a:solidFill>
                <a:latin typeface="Calibri"/>
                <a:cs typeface="Calibri"/>
              </a:rPr>
              <a:t>Torre</a:t>
            </a:r>
            <a:r>
              <a:rPr sz="1600" spc="-6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30"/>
              </a:lnSpc>
            </a:pPr>
            <a:r>
              <a:rPr sz="1600" spc="-10" dirty="0">
                <a:solidFill>
                  <a:srgbClr val="31859C"/>
                </a:solidFill>
                <a:latin typeface="Calibri"/>
                <a:cs typeface="Calibri"/>
              </a:rPr>
              <a:t>A-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01,</a:t>
            </a:r>
            <a:r>
              <a:rPr sz="1600" spc="-10" dirty="0">
                <a:solidFill>
                  <a:srgbClr val="31859C"/>
                </a:solidFill>
                <a:latin typeface="Calibri"/>
                <a:cs typeface="Calibri"/>
              </a:rPr>
              <a:t> A-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02, </a:t>
            </a:r>
            <a:r>
              <a:rPr sz="1600" spc="-10" dirty="0">
                <a:solidFill>
                  <a:srgbClr val="31859C"/>
                </a:solidFill>
                <a:latin typeface="Calibri"/>
                <a:cs typeface="Calibri"/>
              </a:rPr>
              <a:t>A-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04, </a:t>
            </a:r>
            <a:r>
              <a:rPr sz="1600" spc="-10" dirty="0">
                <a:solidFill>
                  <a:srgbClr val="31859C"/>
                </a:solidFill>
                <a:latin typeface="Calibri"/>
                <a:cs typeface="Calibri"/>
              </a:rPr>
              <a:t>A-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05, </a:t>
            </a:r>
            <a:r>
              <a:rPr sz="1600" spc="-10" dirty="0">
                <a:solidFill>
                  <a:srgbClr val="31859C"/>
                </a:solidFill>
                <a:latin typeface="Calibri"/>
                <a:cs typeface="Calibri"/>
              </a:rPr>
              <a:t>A-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06, </a:t>
            </a:r>
            <a:r>
              <a:rPr sz="1600" spc="-10" dirty="0">
                <a:solidFill>
                  <a:srgbClr val="31859C"/>
                </a:solidFill>
                <a:latin typeface="Calibri"/>
                <a:cs typeface="Calibri"/>
              </a:rPr>
              <a:t>A-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08, </a:t>
            </a:r>
            <a:r>
              <a:rPr sz="1600" spc="-10" dirty="0">
                <a:solidFill>
                  <a:srgbClr val="31859C"/>
                </a:solidFill>
                <a:latin typeface="Calibri"/>
                <a:cs typeface="Calibri"/>
              </a:rPr>
              <a:t>A-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09, </a:t>
            </a:r>
            <a:r>
              <a:rPr sz="1600" spc="-10" dirty="0">
                <a:solidFill>
                  <a:srgbClr val="31859C"/>
                </a:solidFill>
                <a:latin typeface="Calibri"/>
                <a:cs typeface="Calibri"/>
              </a:rPr>
              <a:t>A-</a:t>
            </a:r>
            <a:r>
              <a:rPr sz="1600" spc="-25" dirty="0">
                <a:solidFill>
                  <a:srgbClr val="31859C"/>
                </a:solidFill>
                <a:latin typeface="Calibri"/>
                <a:cs typeface="Calibri"/>
              </a:rPr>
              <a:t>11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10"/>
              </a:lnSpc>
              <a:spcBef>
                <a:spcPts val="70"/>
              </a:spcBef>
            </a:pPr>
            <a:r>
              <a:rPr sz="1600" spc="-20" dirty="0">
                <a:solidFill>
                  <a:srgbClr val="7F7F7F"/>
                </a:solidFill>
                <a:latin typeface="Calibri"/>
                <a:cs typeface="Calibri"/>
              </a:rPr>
              <a:t>Torre</a:t>
            </a:r>
            <a:r>
              <a:rPr sz="1600" spc="-6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7F7F7F"/>
                </a:solidFill>
                <a:latin typeface="Calibri"/>
                <a:cs typeface="Calibri"/>
              </a:rPr>
              <a:t>B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10"/>
              </a:lnSpc>
            </a:pPr>
            <a:r>
              <a:rPr sz="1600" spc="-10" dirty="0">
                <a:solidFill>
                  <a:srgbClr val="31859C"/>
                </a:solidFill>
                <a:latin typeface="Calibri"/>
                <a:cs typeface="Calibri"/>
              </a:rPr>
              <a:t>B-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01,</a:t>
            </a:r>
            <a:r>
              <a:rPr sz="1600" spc="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1859C"/>
                </a:solidFill>
                <a:latin typeface="Calibri"/>
                <a:cs typeface="Calibri"/>
              </a:rPr>
              <a:t>B-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02,</a:t>
            </a:r>
            <a:r>
              <a:rPr sz="1600" spc="1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1859C"/>
                </a:solidFill>
                <a:latin typeface="Calibri"/>
                <a:cs typeface="Calibri"/>
              </a:rPr>
              <a:t>B-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04,</a:t>
            </a:r>
            <a:r>
              <a:rPr sz="1600" spc="2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1859C"/>
                </a:solidFill>
                <a:latin typeface="Calibri"/>
                <a:cs typeface="Calibri"/>
              </a:rPr>
              <a:t>B-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05,</a:t>
            </a:r>
            <a:r>
              <a:rPr sz="1600" spc="1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1859C"/>
                </a:solidFill>
                <a:latin typeface="Calibri"/>
                <a:cs typeface="Calibri"/>
              </a:rPr>
              <a:t>B-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06,</a:t>
            </a:r>
            <a:r>
              <a:rPr sz="1600" spc="2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1859C"/>
                </a:solidFill>
                <a:latin typeface="Calibri"/>
                <a:cs typeface="Calibri"/>
              </a:rPr>
              <a:t>B-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08,</a:t>
            </a:r>
            <a:r>
              <a:rPr sz="1600" spc="15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1859C"/>
                </a:solidFill>
                <a:latin typeface="Calibri"/>
                <a:cs typeface="Calibri"/>
              </a:rPr>
              <a:t>B-</a:t>
            </a:r>
            <a:r>
              <a:rPr sz="1600" dirty="0">
                <a:solidFill>
                  <a:srgbClr val="31859C"/>
                </a:solidFill>
                <a:latin typeface="Calibri"/>
                <a:cs typeface="Calibri"/>
              </a:rPr>
              <a:t>09,</a:t>
            </a:r>
            <a:r>
              <a:rPr sz="1600" spc="20" dirty="0">
                <a:solidFill>
                  <a:srgbClr val="31859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1859C"/>
                </a:solidFill>
                <a:latin typeface="Calibri"/>
                <a:cs typeface="Calibri"/>
              </a:rPr>
              <a:t>B-</a:t>
            </a:r>
            <a:r>
              <a:rPr sz="1600" spc="-25" dirty="0">
                <a:solidFill>
                  <a:srgbClr val="31859C"/>
                </a:solidFill>
                <a:latin typeface="Calibri"/>
                <a:cs typeface="Calibri"/>
              </a:rPr>
              <a:t>11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94618" y="5635752"/>
            <a:ext cx="107251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20"/>
              </a:lnSpc>
              <a:spcBef>
                <a:spcPts val="100"/>
              </a:spcBef>
            </a:pPr>
            <a:r>
              <a:rPr sz="1100" spc="-20" dirty="0">
                <a:latin typeface="Calibri"/>
                <a:cs typeface="Calibri"/>
              </a:rPr>
              <a:t>ÁREA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TOTAL</a:t>
            </a:r>
            <a:r>
              <a:rPr sz="1100" spc="-20" dirty="0">
                <a:latin typeface="Calibri"/>
                <a:cs typeface="Calibri"/>
              </a:rPr>
              <a:t> DPTO.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2160"/>
              </a:lnSpc>
            </a:pPr>
            <a:r>
              <a:rPr sz="1800" b="1" dirty="0">
                <a:solidFill>
                  <a:srgbClr val="7F7F7F"/>
                </a:solidFill>
                <a:latin typeface="Calibri"/>
                <a:cs typeface="Calibri"/>
              </a:rPr>
              <a:t>=</a:t>
            </a:r>
            <a:r>
              <a:rPr sz="1800" b="1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7F7F7F"/>
                </a:solidFill>
                <a:latin typeface="Calibri"/>
                <a:cs typeface="Calibri"/>
              </a:rPr>
              <a:t>308</a:t>
            </a:r>
            <a:r>
              <a:rPr sz="1800" b="1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7F7F7F"/>
                </a:solidFill>
                <a:latin typeface="Calibri"/>
                <a:cs typeface="Calibri"/>
              </a:rPr>
              <a:t>m²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710" y="1350519"/>
            <a:ext cx="5474505" cy="351121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RESIDENCIAL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spc="-10" dirty="0">
                <a:solidFill>
                  <a:srgbClr val="7F7F7F"/>
                </a:solidFill>
              </a:rPr>
              <a:t>La</a:t>
            </a:r>
            <a:r>
              <a:rPr sz="1100" spc="-55" dirty="0">
                <a:solidFill>
                  <a:srgbClr val="7F7F7F"/>
                </a:solidFill>
              </a:rPr>
              <a:t> </a:t>
            </a:r>
            <a:r>
              <a:rPr sz="1100" spc="-20" dirty="0">
                <a:solidFill>
                  <a:srgbClr val="7F7F7F"/>
                </a:solidFill>
              </a:rPr>
              <a:t>Vera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299" y="855979"/>
            <a:ext cx="2443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10" dirty="0"/>
              <a:t>ACABADOS</a:t>
            </a:r>
            <a:endParaRPr spc="-30" dirty="0"/>
          </a:p>
        </p:txBody>
      </p:sp>
      <p:grpSp>
        <p:nvGrpSpPr>
          <p:cNvPr id="5" name="object 5"/>
          <p:cNvGrpSpPr/>
          <p:nvPr/>
        </p:nvGrpSpPr>
        <p:grpSpPr>
          <a:xfrm>
            <a:off x="551687" y="6434327"/>
            <a:ext cx="8239125" cy="121920"/>
            <a:chOff x="551687" y="6434327"/>
            <a:chExt cx="8239125" cy="1219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687" y="6434327"/>
              <a:ext cx="8238744" cy="1219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1559" y="6472139"/>
              <a:ext cx="8137525" cy="0"/>
            </a:xfrm>
            <a:custGeom>
              <a:avLst/>
              <a:gdLst/>
              <a:ahLst/>
              <a:cxnLst/>
              <a:rect l="l" t="t" r="r" b="b"/>
              <a:pathLst>
                <a:path w="8137525">
                  <a:moveTo>
                    <a:pt x="8136904" y="0"/>
                  </a:moveTo>
                  <a:lnTo>
                    <a:pt x="0" y="1"/>
                  </a:lnTo>
                </a:path>
              </a:pathLst>
            </a:custGeom>
            <a:ln w="38100">
              <a:solidFill>
                <a:srgbClr val="3185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1685" y="1193511"/>
            <a:ext cx="8086049" cy="501162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067560">
              <a:lnSpc>
                <a:spcPts val="1900"/>
              </a:lnSpc>
              <a:spcBef>
                <a:spcPts val="180"/>
              </a:spcBef>
            </a:pPr>
            <a:r>
              <a:rPr lang="es-ES" sz="1600" dirty="0">
                <a:solidFill>
                  <a:srgbClr val="31859C"/>
                </a:solidFill>
                <a:latin typeface="Calibri"/>
                <a:cs typeface="Calibri"/>
              </a:rPr>
              <a:t>CARPINTERÍA</a:t>
            </a:r>
          </a:p>
          <a:p>
            <a:pPr marL="298450" marR="206756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ü"/>
            </a:pPr>
            <a:r>
              <a:rPr lang="es-ES" sz="1600" spc="-20" dirty="0">
                <a:solidFill>
                  <a:srgbClr val="7F7F7F"/>
                </a:solidFill>
                <a:latin typeface="Calibri"/>
                <a:cs typeface="Calibri"/>
              </a:rPr>
              <a:t>Vestidor en recámara principal, recámara 2 y recámara 3,</a:t>
            </a:r>
          </a:p>
          <a:p>
            <a:pPr marL="298450" marR="206756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ü"/>
            </a:pPr>
            <a:r>
              <a:rPr lang="es-ES" sz="1600" spc="-20" dirty="0">
                <a:solidFill>
                  <a:srgbClr val="7F7F7F"/>
                </a:solidFill>
                <a:latin typeface="Calibri"/>
                <a:cs typeface="Calibri"/>
              </a:rPr>
              <a:t>Clóset de visitas,</a:t>
            </a:r>
          </a:p>
          <a:p>
            <a:pPr marL="298450" marR="206756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ü"/>
            </a:pPr>
            <a:r>
              <a:rPr lang="es-ES" sz="1600" spc="-20" dirty="0">
                <a:solidFill>
                  <a:srgbClr val="7F7F7F"/>
                </a:solidFill>
                <a:latin typeface="Calibri"/>
                <a:cs typeface="Calibri"/>
              </a:rPr>
              <a:t>Clóset de blancos,</a:t>
            </a:r>
          </a:p>
          <a:p>
            <a:pPr marL="298450" marR="206756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ü"/>
            </a:pPr>
            <a:r>
              <a:rPr lang="es-ES" sz="1600" spc="-20" dirty="0">
                <a:solidFill>
                  <a:srgbClr val="7F7F7F"/>
                </a:solidFill>
                <a:latin typeface="Calibri"/>
                <a:cs typeface="Calibri"/>
              </a:rPr>
              <a:t>Cocina con isla paquete de lujo,</a:t>
            </a:r>
          </a:p>
          <a:p>
            <a:pPr marL="298450" marR="206756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ü"/>
            </a:pPr>
            <a:r>
              <a:rPr lang="es-ES" sz="1600" spc="-20" dirty="0">
                <a:solidFill>
                  <a:srgbClr val="7F7F7F"/>
                </a:solidFill>
                <a:latin typeface="Calibri"/>
                <a:cs typeface="Calibri"/>
              </a:rPr>
              <a:t>Alacena</a:t>
            </a:r>
          </a:p>
          <a:p>
            <a:pPr marL="298450" marR="206756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ü"/>
            </a:pPr>
            <a:endParaRPr lang="es-ES" sz="1000" dirty="0">
              <a:solidFill>
                <a:srgbClr val="31859C"/>
              </a:solidFill>
              <a:latin typeface="Calibri"/>
              <a:cs typeface="Calibri"/>
            </a:endParaRPr>
          </a:p>
          <a:p>
            <a:pPr marL="12700" marR="2067560">
              <a:lnSpc>
                <a:spcPts val="1900"/>
              </a:lnSpc>
              <a:spcBef>
                <a:spcPts val="180"/>
              </a:spcBef>
            </a:pPr>
            <a:r>
              <a:rPr lang="es-ES" sz="1600" dirty="0">
                <a:solidFill>
                  <a:srgbClr val="31859C"/>
                </a:solidFill>
                <a:latin typeface="Calibri"/>
                <a:cs typeface="Calibri"/>
              </a:rPr>
              <a:t>PISOS</a:t>
            </a:r>
          </a:p>
          <a:p>
            <a:pPr marL="298450" marR="206756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ü"/>
            </a:pPr>
            <a:r>
              <a:rPr lang="es-ES" sz="1600" spc="-20" dirty="0">
                <a:solidFill>
                  <a:srgbClr val="7F7F7F"/>
                </a:solidFill>
                <a:latin typeface="Calibri"/>
                <a:cs typeface="Calibri"/>
              </a:rPr>
              <a:t>Piso marca </a:t>
            </a:r>
            <a:r>
              <a:rPr lang="es-ES" sz="1600" spc="-20" dirty="0" err="1">
                <a:solidFill>
                  <a:srgbClr val="7F7F7F"/>
                </a:solidFill>
                <a:latin typeface="Calibri"/>
                <a:cs typeface="Calibri"/>
              </a:rPr>
              <a:t>Fiorano</a:t>
            </a:r>
            <a:r>
              <a:rPr lang="es-ES" sz="1600" spc="-20" dirty="0">
                <a:solidFill>
                  <a:srgbClr val="7F7F7F"/>
                </a:solidFill>
                <a:latin typeface="Calibri"/>
                <a:cs typeface="Calibri"/>
              </a:rPr>
              <a:t> y piso SPC</a:t>
            </a:r>
          </a:p>
          <a:p>
            <a:pPr marL="298450" marR="206756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ü"/>
            </a:pPr>
            <a:endParaRPr lang="es-ES" sz="1050" spc="-20" dirty="0">
              <a:solidFill>
                <a:srgbClr val="7F7F7F"/>
              </a:solidFill>
              <a:latin typeface="Calibri"/>
              <a:cs typeface="Calibri"/>
            </a:endParaRPr>
          </a:p>
          <a:p>
            <a:pPr marL="12700" marR="2067560">
              <a:lnSpc>
                <a:spcPts val="1900"/>
              </a:lnSpc>
              <a:spcBef>
                <a:spcPts val="180"/>
              </a:spcBef>
            </a:pPr>
            <a:r>
              <a:rPr lang="es-ES" sz="1600" dirty="0">
                <a:solidFill>
                  <a:srgbClr val="31859C"/>
                </a:solidFill>
                <a:latin typeface="Calibri"/>
                <a:cs typeface="Calibri"/>
              </a:rPr>
              <a:t>VIDRIO Y ALUMINIO</a:t>
            </a:r>
          </a:p>
          <a:p>
            <a:pPr marL="298450" marR="206756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ü"/>
            </a:pPr>
            <a:r>
              <a:rPr lang="es-ES" sz="1600" spc="-20" dirty="0">
                <a:solidFill>
                  <a:srgbClr val="7F7F7F"/>
                </a:solidFill>
                <a:latin typeface="Calibri"/>
                <a:cs typeface="Calibri"/>
              </a:rPr>
              <a:t>En los baños de las recámaras se entrega con Cancel de cristal templado corredizo,</a:t>
            </a:r>
          </a:p>
          <a:p>
            <a:pPr marL="298450" marR="206756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ü"/>
            </a:pPr>
            <a:r>
              <a:rPr lang="es-ES" sz="1600" spc="-20" dirty="0">
                <a:solidFill>
                  <a:srgbClr val="7F7F7F"/>
                </a:solidFill>
                <a:latin typeface="Calibri"/>
                <a:cs typeface="Calibri"/>
              </a:rPr>
              <a:t>Toda la ventanearía cuenta con doble vidrio para aislamiento de ruidos </a:t>
            </a:r>
          </a:p>
          <a:p>
            <a:pPr marL="298450" marR="206756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ü"/>
            </a:pPr>
            <a:endParaRPr lang="es-ES" sz="1000" spc="-20" dirty="0">
              <a:solidFill>
                <a:srgbClr val="7F7F7F"/>
              </a:solidFill>
              <a:latin typeface="Calibri"/>
              <a:cs typeface="Calibri"/>
            </a:endParaRPr>
          </a:p>
          <a:p>
            <a:pPr marL="12700">
              <a:lnSpc>
                <a:spcPts val="1910"/>
              </a:lnSpc>
            </a:pPr>
            <a:r>
              <a:rPr lang="es-ES" sz="1600" spc="-10" dirty="0">
                <a:solidFill>
                  <a:srgbClr val="31859C"/>
                </a:solidFill>
                <a:latin typeface="Calibri"/>
                <a:cs typeface="Calibri"/>
              </a:rPr>
              <a:t>CALEFACCIÓN</a:t>
            </a:r>
          </a:p>
          <a:p>
            <a:pPr marL="298450" marR="2067560" indent="-285750">
              <a:lnSpc>
                <a:spcPts val="1900"/>
              </a:lnSpc>
              <a:spcBef>
                <a:spcPts val="180"/>
              </a:spcBef>
              <a:buFont typeface="Wingdings" panose="05000000000000000000" pitchFamily="2" charset="2"/>
              <a:buChar char="ü"/>
            </a:pPr>
            <a:r>
              <a:rPr lang="es-ES" sz="1600" spc="-20" dirty="0">
                <a:solidFill>
                  <a:srgbClr val="7F7F7F"/>
                </a:solidFill>
                <a:latin typeface="Calibri"/>
                <a:cs typeface="Calibri"/>
              </a:rPr>
              <a:t>Instalación de sistema de calefacción en piso </a:t>
            </a:r>
            <a:r>
              <a:rPr lang="es-ES" sz="1600" spc="-20" dirty="0" err="1">
                <a:solidFill>
                  <a:srgbClr val="7F7F7F"/>
                </a:solidFill>
                <a:latin typeface="Calibri"/>
                <a:cs typeface="Calibri"/>
              </a:rPr>
              <a:t>Heating</a:t>
            </a:r>
            <a:r>
              <a:rPr lang="es-ES" sz="1600" spc="-20" dirty="0">
                <a:solidFill>
                  <a:srgbClr val="7F7F7F"/>
                </a:solidFill>
                <a:latin typeface="Calibri"/>
                <a:cs typeface="Calibri"/>
              </a:rPr>
              <a:t> Cable (</a:t>
            </a:r>
            <a:r>
              <a:rPr lang="es-ES" sz="1600" spc="-20" dirty="0" err="1">
                <a:solidFill>
                  <a:srgbClr val="7F7F7F"/>
                </a:solidFill>
                <a:latin typeface="Calibri"/>
                <a:cs typeface="Calibri"/>
              </a:rPr>
              <a:t>Spydereco</a:t>
            </a:r>
            <a:r>
              <a:rPr lang="es-ES" sz="1600" spc="-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s-ES" sz="1600" spc="-20" dirty="0" err="1">
                <a:solidFill>
                  <a:srgbClr val="7F7F7F"/>
                </a:solidFill>
                <a:latin typeface="Calibri"/>
                <a:cs typeface="Calibri"/>
              </a:rPr>
              <a:t>heating</a:t>
            </a:r>
            <a:r>
              <a:rPr lang="es-ES" sz="1600" spc="-20" dirty="0">
                <a:solidFill>
                  <a:srgbClr val="7F7F7F"/>
                </a:solidFill>
                <a:latin typeface="Calibri"/>
                <a:cs typeface="Calibri"/>
              </a:rPr>
              <a:t> cable </a:t>
            </a:r>
            <a:r>
              <a:rPr lang="es-ES" sz="1600" spc="-20" dirty="0" err="1">
                <a:solidFill>
                  <a:srgbClr val="7F7F7F"/>
                </a:solidFill>
                <a:latin typeface="Calibri"/>
                <a:cs typeface="Calibri"/>
              </a:rPr>
              <a:t>mat</a:t>
            </a:r>
            <a:r>
              <a:rPr lang="es-ES" sz="1600" spc="-20" dirty="0">
                <a:solidFill>
                  <a:srgbClr val="7F7F7F"/>
                </a:solidFill>
                <a:latin typeface="Calibri"/>
                <a:cs typeface="Calibri"/>
              </a:rPr>
              <a:t>) en recámara principal, recámara 2, recámara 3, sala de T.V. y en estudio</a:t>
            </a:r>
            <a:endParaRPr sz="1600" spc="-2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" dirty="0"/>
              <a:t>RESIDENCIAL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100" spc="-10" dirty="0">
                <a:solidFill>
                  <a:srgbClr val="7F7F7F"/>
                </a:solidFill>
              </a:rPr>
              <a:t>La</a:t>
            </a:r>
            <a:r>
              <a:rPr sz="1100" spc="-55" dirty="0">
                <a:solidFill>
                  <a:srgbClr val="7F7F7F"/>
                </a:solidFill>
              </a:rPr>
              <a:t> </a:t>
            </a:r>
            <a:r>
              <a:rPr sz="1100" spc="-20" dirty="0">
                <a:solidFill>
                  <a:srgbClr val="7F7F7F"/>
                </a:solidFill>
              </a:rPr>
              <a:t>Vera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04284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4284" y="980591"/>
            <a:ext cx="304800" cy="1833245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1800" spc="18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X</a:t>
            </a:r>
            <a:r>
              <a:rPr sz="1800" spc="19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T</a:t>
            </a:r>
            <a:r>
              <a:rPr sz="1800" spc="19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1800" spc="18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R</a:t>
            </a:r>
            <a:r>
              <a:rPr sz="1800" spc="19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I</a:t>
            </a:r>
            <a:r>
              <a:rPr sz="1800" spc="18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O</a:t>
            </a:r>
            <a:r>
              <a:rPr sz="1800" spc="185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R</a:t>
            </a:r>
            <a:r>
              <a:rPr sz="1800" spc="19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BFBFBF"/>
                </a:solidFill>
                <a:latin typeface="Calibri"/>
                <a:cs typeface="Calibri"/>
              </a:rPr>
              <a:t>E</a:t>
            </a:r>
            <a:r>
              <a:rPr sz="1800" spc="170" dirty="0">
                <a:solidFill>
                  <a:srgbClr val="BFBFB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BFBFB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2956" y="3501006"/>
            <a:ext cx="1419870" cy="31524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2002" y="3501007"/>
            <a:ext cx="1559615" cy="31524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6811" y="415669"/>
            <a:ext cx="4443436" cy="293889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2078" y="375377"/>
            <a:ext cx="1879320" cy="297918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6811" y="3501007"/>
            <a:ext cx="1898924" cy="31524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511627" y="6267575"/>
            <a:ext cx="1249680" cy="40957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u="heavy" spc="290" dirty="0">
                <a:uFill>
                  <a:solidFill>
                    <a:srgbClr val="31859C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400" u="heavy" spc="-10" dirty="0">
                <a:uFill>
                  <a:solidFill>
                    <a:srgbClr val="31859C"/>
                  </a:solidFill>
                </a:uFill>
                <a:latin typeface="Calibri"/>
                <a:cs typeface="Calibri"/>
              </a:rPr>
              <a:t>RESIDENCIAL</a:t>
            </a:r>
            <a:r>
              <a:rPr sz="1400" u="heavy" spc="200" dirty="0">
                <a:uFill>
                  <a:solidFill>
                    <a:srgbClr val="31859C"/>
                  </a:solidFill>
                </a:uFill>
                <a:latin typeface="Calibri"/>
                <a:cs typeface="Calibri"/>
              </a:rPr>
              <a:t> </a:t>
            </a:r>
            <a:endParaRPr sz="1400">
              <a:latin typeface="Calibri"/>
              <a:cs typeface="Calibri"/>
            </a:endParaRPr>
          </a:p>
          <a:p>
            <a:pPr marL="175895">
              <a:lnSpc>
                <a:spcPct val="100000"/>
              </a:lnSpc>
              <a:spcBef>
                <a:spcPts val="15"/>
              </a:spcBef>
            </a:pPr>
            <a:r>
              <a:rPr sz="1100" spc="-10" dirty="0">
                <a:solidFill>
                  <a:srgbClr val="7F7F7F"/>
                </a:solidFill>
                <a:latin typeface="Calibri"/>
                <a:cs typeface="Calibri"/>
              </a:rPr>
              <a:t>La</a:t>
            </a:r>
            <a:r>
              <a:rPr sz="1100" spc="-5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7F7F7F"/>
                </a:solidFill>
                <a:latin typeface="Calibri"/>
                <a:cs typeface="Calibri"/>
              </a:rPr>
              <a:t>Vera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626</Words>
  <Application>Microsoft Macintosh PowerPoint</Application>
  <PresentationFormat>Presentación en pantalla (4:3)</PresentationFormat>
  <Paragraphs>123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Times New Roman</vt:lpstr>
      <vt:lpstr>Wingdings</vt:lpstr>
      <vt:lpstr>Office Theme</vt:lpstr>
      <vt:lpstr>LA VERA</vt:lpstr>
      <vt:lpstr>Presentación de PowerPoint</vt:lpstr>
      <vt:lpstr>UBICACIÓN</vt:lpstr>
      <vt:lpstr>Presentación de PowerPoint</vt:lpstr>
      <vt:lpstr>Presentación de PowerPoint</vt:lpstr>
      <vt:lpstr>SERVICIOS</vt:lpstr>
      <vt:lpstr>PLANTA DEPARTAMENTOS</vt:lpstr>
      <vt:lpstr>ACABADOS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VERA</dc:title>
  <dc:creator>Elvira</dc:creator>
  <cp:lastModifiedBy>Microsoft Office User</cp:lastModifiedBy>
  <cp:revision>9</cp:revision>
  <dcterms:created xsi:type="dcterms:W3CDTF">2022-03-23T17:33:39Z</dcterms:created>
  <dcterms:modified xsi:type="dcterms:W3CDTF">2023-06-08T18:00:36Z</dcterms:modified>
</cp:coreProperties>
</file>