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6840538" cy="8280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93" d="100"/>
          <a:sy n="93" d="100"/>
        </p:scale>
        <p:origin x="1380" y="-1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7FDE4C-506D-46A4-B098-83E12929A121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173163"/>
            <a:ext cx="261620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8B00EF9-4FEF-4C74-B45B-72986673DC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1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1pPr>
    <a:lvl2pPr marL="436809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2pPr>
    <a:lvl3pPr marL="873618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3pPr>
    <a:lvl4pPr marL="1310427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4pPr>
    <a:lvl5pPr marL="1747236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5pPr>
    <a:lvl6pPr marL="2184044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6pPr>
    <a:lvl7pPr marL="2620853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7pPr>
    <a:lvl8pPr marL="3057662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8pPr>
    <a:lvl9pPr marL="3494471" algn="l" defTabSz="873618" rtl="0" eaLnBrk="1" latinLnBrk="0" hangingPunct="1">
      <a:defRPr sz="11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43138" y="1173163"/>
            <a:ext cx="2616200" cy="31686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0EF9-4FEF-4C74-B45B-72986673DCB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23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355149"/>
            <a:ext cx="5814457" cy="2882806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4349128"/>
            <a:ext cx="5130404" cy="1999179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70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50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440855"/>
            <a:ext cx="1474991" cy="70172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440855"/>
            <a:ext cx="4339466" cy="7017256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17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2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064352"/>
            <a:ext cx="5899964" cy="3444416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5541353"/>
            <a:ext cx="5899964" cy="181133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3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204273"/>
            <a:ext cx="2907229" cy="52538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204273"/>
            <a:ext cx="2907229" cy="52538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49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40856"/>
            <a:ext cx="5899964" cy="1600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029849"/>
            <a:ext cx="2893868" cy="994797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024646"/>
            <a:ext cx="2893868" cy="44487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029849"/>
            <a:ext cx="2908120" cy="994797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024646"/>
            <a:ext cx="2908120" cy="44487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54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05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2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52027"/>
            <a:ext cx="2206252" cy="1932093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192226"/>
            <a:ext cx="3463022" cy="5884451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484120"/>
            <a:ext cx="2206252" cy="4602140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26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52027"/>
            <a:ext cx="2206252" cy="1932093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192226"/>
            <a:ext cx="3463022" cy="5884451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484120"/>
            <a:ext cx="2206252" cy="4602140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81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440856"/>
            <a:ext cx="58999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204273"/>
            <a:ext cx="58999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7674706"/>
            <a:ext cx="153912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ADAB-4447-477A-9173-B5DA8034D966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7674706"/>
            <a:ext cx="2308682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7674706"/>
            <a:ext cx="153912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10EE-AF76-41E8-A666-0AED9C06A4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89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f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2B1F8-DFFC-4B8E-8285-BA291106E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594" y="218042"/>
            <a:ext cx="2332059" cy="267351"/>
          </a:xfrm>
        </p:spPr>
        <p:txBody>
          <a:bodyPr>
            <a:noAutofit/>
          </a:bodyPr>
          <a:lstStyle/>
          <a:p>
            <a:r>
              <a:rPr lang="es-MX" sz="2000" b="1" i="1" dirty="0">
                <a:solidFill>
                  <a:srgbClr val="FF0000"/>
                </a:solidFill>
              </a:rPr>
              <a:t>OPORTUNIDAD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2AD20C-9362-4988-B4BA-153677C04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10" y="177991"/>
            <a:ext cx="1057143" cy="9611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1E95971-40B2-42B4-8FC0-A6BC62546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4037" r="9091" b="8061"/>
          <a:stretch/>
        </p:blipFill>
        <p:spPr>
          <a:xfrm>
            <a:off x="337829" y="251779"/>
            <a:ext cx="842980" cy="8873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ED3361-A9AB-4E05-9F1A-4E9DB984A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71" y="1017730"/>
            <a:ext cx="3439085" cy="25128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1EB5FB-0F63-4AE2-A883-F9CF4BE89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27" y="1148143"/>
            <a:ext cx="1753394" cy="190899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A00802-9F02-4E80-A8B3-C305148B687F}"/>
              </a:ext>
            </a:extLst>
          </p:cNvPr>
          <p:cNvSpPr txBox="1"/>
          <p:nvPr/>
        </p:nvSpPr>
        <p:spPr>
          <a:xfrm>
            <a:off x="1" y="1242106"/>
            <a:ext cx="14263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>
                <a:solidFill>
                  <a:srgbClr val="FF0000"/>
                </a:solidFill>
              </a:rPr>
              <a:t>340 M2 </a:t>
            </a:r>
          </a:p>
          <a:p>
            <a:pPr algn="ctr"/>
            <a:r>
              <a:rPr lang="es-MX" sz="1600" b="1" i="1" dirty="0" err="1">
                <a:solidFill>
                  <a:srgbClr val="FF0000"/>
                </a:solidFill>
              </a:rPr>
              <a:t>Construídos</a:t>
            </a:r>
            <a:endParaRPr lang="es-MX" sz="1600" b="1" i="1" dirty="0">
              <a:solidFill>
                <a:srgbClr val="FF0000"/>
              </a:solidFill>
            </a:endParaRPr>
          </a:p>
          <a:p>
            <a:pPr algn="ctr"/>
            <a:endParaRPr lang="es-MX" sz="600" b="1" i="1" dirty="0"/>
          </a:p>
          <a:p>
            <a:pPr algn="ctr"/>
            <a:r>
              <a:rPr lang="es-MX" sz="1400" b="1" i="1" dirty="0"/>
              <a:t>201 m2 </a:t>
            </a:r>
          </a:p>
          <a:p>
            <a:pPr algn="ctr"/>
            <a:r>
              <a:rPr lang="es-MX" sz="1400" b="1" i="1" dirty="0"/>
              <a:t>Terreno</a:t>
            </a:r>
          </a:p>
          <a:p>
            <a:pPr algn="ctr"/>
            <a:endParaRPr lang="es-MX" sz="600" b="1" i="1" dirty="0"/>
          </a:p>
          <a:p>
            <a:pPr algn="ctr"/>
            <a:r>
              <a:rPr lang="es-MX" sz="1400" b="1" i="1" dirty="0" err="1"/>
              <a:t>Garage</a:t>
            </a:r>
            <a:r>
              <a:rPr lang="es-MX" sz="1400" b="1" i="1" dirty="0"/>
              <a:t> 4 autos</a:t>
            </a:r>
          </a:p>
          <a:p>
            <a:pPr algn="ctr"/>
            <a:endParaRPr lang="es-MX" sz="600" b="1" i="1" dirty="0"/>
          </a:p>
          <a:p>
            <a:pPr algn="ctr"/>
            <a:r>
              <a:rPr lang="es-MX" sz="1400" b="1" i="1" dirty="0"/>
              <a:t>3 Recámaras</a:t>
            </a:r>
          </a:p>
          <a:p>
            <a:pPr algn="ctr"/>
            <a:endParaRPr lang="es-MX" sz="600" b="1" i="1" dirty="0"/>
          </a:p>
          <a:p>
            <a:pPr algn="ctr"/>
            <a:r>
              <a:rPr lang="es-MX" sz="1400" b="1" i="1" dirty="0"/>
              <a:t>4 ½ Baños</a:t>
            </a:r>
          </a:p>
          <a:p>
            <a:pPr algn="ctr"/>
            <a:endParaRPr lang="es-MX" sz="600" b="1" i="1" dirty="0"/>
          </a:p>
          <a:p>
            <a:pPr algn="ctr"/>
            <a:r>
              <a:rPr lang="es-MX" sz="1400" b="1" i="1" dirty="0"/>
              <a:t>1 Estudio</a:t>
            </a:r>
            <a:endParaRPr lang="es-MX" sz="1050" b="1" i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2937103-8CC9-4FC8-9314-673F702031CD}"/>
              </a:ext>
            </a:extLst>
          </p:cNvPr>
          <p:cNvSpPr txBox="1"/>
          <p:nvPr/>
        </p:nvSpPr>
        <p:spPr>
          <a:xfrm>
            <a:off x="2323866" y="677945"/>
            <a:ext cx="217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i="1" dirty="0">
                <a:solidFill>
                  <a:srgbClr val="FF0000"/>
                </a:solidFill>
              </a:rPr>
              <a:t>$ 7,200,000  </a:t>
            </a:r>
            <a:r>
              <a:rPr lang="es-MX" sz="1400" b="1" i="1" dirty="0">
                <a:solidFill>
                  <a:srgbClr val="FF0000"/>
                </a:solidFill>
              </a:rPr>
              <a:t>Negociables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CC6D1BC-D330-4D3A-9795-8C77CACDD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0" y="3597081"/>
            <a:ext cx="2460241" cy="17252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A831E74-9513-4C46-A4E9-1982ED449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01" y="3596157"/>
            <a:ext cx="2186264" cy="172296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AC3223B-E5F1-44FF-8EC4-5DB1A0DA9772}"/>
              </a:ext>
            </a:extLst>
          </p:cNvPr>
          <p:cNvSpPr txBox="1"/>
          <p:nvPr/>
        </p:nvSpPr>
        <p:spPr>
          <a:xfrm>
            <a:off x="4981575" y="3061502"/>
            <a:ext cx="18318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srgbClr val="FF0000"/>
                </a:solidFill>
              </a:rPr>
              <a:t>Ventajas: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>
                <a:solidFill>
                  <a:srgbClr val="C00000"/>
                </a:solidFill>
              </a:rPr>
              <a:t>A 1200 metros del Parque Bicentenario 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>
                <a:solidFill>
                  <a:srgbClr val="C00000"/>
                </a:solidFill>
              </a:rPr>
              <a:t>Zona con14 Escuelas y Universidades 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 err="1">
                <a:solidFill>
                  <a:srgbClr val="C00000"/>
                </a:solidFill>
              </a:rPr>
              <a:t>Av</a:t>
            </a:r>
            <a:r>
              <a:rPr lang="es-MX" sz="1400" b="1" i="1" dirty="0">
                <a:solidFill>
                  <a:srgbClr val="C00000"/>
                </a:solidFill>
              </a:rPr>
              <a:t> Tecnológico 600 m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>
                <a:solidFill>
                  <a:srgbClr val="C00000"/>
                </a:solidFill>
              </a:rPr>
              <a:t>Garantizamos el Mejor Crédito Hipotecario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>
                <a:solidFill>
                  <a:srgbClr val="C00000"/>
                </a:solidFill>
              </a:rPr>
              <a:t>Cámaras de Seguridad 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>
                <a:solidFill>
                  <a:srgbClr val="C00000"/>
                </a:solidFill>
              </a:rPr>
              <a:t>Persianas modernas 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>
                <a:solidFill>
                  <a:srgbClr val="C00000"/>
                </a:solidFill>
              </a:rPr>
              <a:t>Mantenimiento $1,600 por mes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>
                <a:solidFill>
                  <a:srgbClr val="C00000"/>
                </a:solidFill>
              </a:rPr>
              <a:t>Cancelería total en vidrio templado 9 mm</a:t>
            </a:r>
          </a:p>
          <a:p>
            <a:endParaRPr lang="es-MX" sz="700" b="1" i="1" dirty="0">
              <a:solidFill>
                <a:srgbClr val="C00000"/>
              </a:solidFill>
            </a:endParaRPr>
          </a:p>
          <a:p>
            <a:r>
              <a:rPr lang="es-MX" sz="1400" b="1" i="1" dirty="0">
                <a:solidFill>
                  <a:srgbClr val="C00000"/>
                </a:solidFill>
              </a:rPr>
              <a:t>Tiene 18 meses Seminueva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6A0A61A-5CAA-4802-8882-81ED95DF7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25" y="6042779"/>
            <a:ext cx="1775331" cy="182222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34FBDF2-AF1A-485A-913E-3CFEF2B2AB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7" y="6057632"/>
            <a:ext cx="2721627" cy="180736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6534A56-0352-4908-B032-85ABF4EE9FEC}"/>
              </a:ext>
            </a:extLst>
          </p:cNvPr>
          <p:cNvSpPr txBox="1"/>
          <p:nvPr/>
        </p:nvSpPr>
        <p:spPr>
          <a:xfrm>
            <a:off x="759596" y="5318968"/>
            <a:ext cx="3904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i="1" dirty="0">
                <a:solidFill>
                  <a:srgbClr val="FF0000"/>
                </a:solidFill>
              </a:rPr>
              <a:t>GUÍA ROJI BIENES RAÍCES</a:t>
            </a:r>
          </a:p>
          <a:p>
            <a:pPr algn="ctr"/>
            <a:r>
              <a:rPr lang="es-MX" sz="1400" b="1" i="1" dirty="0">
                <a:solidFill>
                  <a:srgbClr val="FF0000"/>
                </a:solidFill>
              </a:rPr>
              <a:t>OPERACIONES INMOBILIARIAS 100%  SIN RIESGOS</a:t>
            </a:r>
          </a:p>
          <a:p>
            <a:pPr algn="ctr"/>
            <a:r>
              <a:rPr lang="es-MX" sz="1400" b="1" i="1" dirty="0">
                <a:solidFill>
                  <a:srgbClr val="FF0000"/>
                </a:solidFill>
              </a:rPr>
              <a:t>722 572 0750  Rocío Albarrán Macías</a:t>
            </a:r>
            <a:endParaRPr lang="es-MX" sz="1200" b="1" i="1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7AA246D-D2B6-410D-AAF4-67B6BDAFF795}"/>
              </a:ext>
            </a:extLst>
          </p:cNvPr>
          <p:cNvSpPr txBox="1"/>
          <p:nvPr/>
        </p:nvSpPr>
        <p:spPr>
          <a:xfrm>
            <a:off x="1524672" y="412836"/>
            <a:ext cx="3769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i="1" dirty="0"/>
              <a:t>Residencia Amplia y Moderna en Metepec</a:t>
            </a:r>
          </a:p>
        </p:txBody>
      </p:sp>
      <p:pic>
        <p:nvPicPr>
          <p:cNvPr id="16" name="Picture 2" descr="Esto es lo que supondrá la llegada de Whatsapp Web - acceseo">
            <a:extLst>
              <a:ext uri="{FF2B5EF4-FFF2-40B4-BE49-F238E27FC236}">
                <a16:creationId xmlns:a16="http://schemas.microsoft.com/office/drawing/2014/main" id="{2FA7E1BE-9221-47E7-A9A6-964971A0F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24183"/>
          <a:stretch/>
        </p:blipFill>
        <p:spPr bwMode="auto">
          <a:xfrm>
            <a:off x="941833" y="5748628"/>
            <a:ext cx="315021" cy="3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DB7166-29DA-4872-8A50-84E1E26A0356}"/>
              </a:ext>
            </a:extLst>
          </p:cNvPr>
          <p:cNvSpPr txBox="1"/>
          <p:nvPr/>
        </p:nvSpPr>
        <p:spPr>
          <a:xfrm>
            <a:off x="828973" y="7848956"/>
            <a:ext cx="383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/>
              <a:t>El precio del Inmueble NO incluye gastos de Escrituración</a:t>
            </a:r>
          </a:p>
          <a:p>
            <a:pPr algn="ctr"/>
            <a:r>
              <a:rPr lang="es-MX" sz="1200" b="1" dirty="0"/>
              <a:t>El mobiliario es para fines ilustrativos NO está </a:t>
            </a:r>
            <a:r>
              <a:rPr lang="es-MX" sz="1200" b="1" dirty="0" err="1"/>
              <a:t>incluído</a:t>
            </a:r>
            <a:r>
              <a:rPr lang="es-MX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047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104</Words>
  <Application>Microsoft Office PowerPoint</Application>
  <PresentationFormat>Personalizado</PresentationFormat>
  <Paragraphs>41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OPORTUNIDAD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MANUEL RODAS RUIZ</dc:creator>
  <cp:lastModifiedBy>JORGE MANUEL RODAS RUIZ</cp:lastModifiedBy>
  <cp:revision>38</cp:revision>
  <dcterms:created xsi:type="dcterms:W3CDTF">2023-01-29T20:11:15Z</dcterms:created>
  <dcterms:modified xsi:type="dcterms:W3CDTF">2023-02-25T05:35:59Z</dcterms:modified>
</cp:coreProperties>
</file>