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57" r:id="rId3"/>
    <p:sldId id="260" r:id="rId4"/>
  </p:sldIdLst>
  <p:sldSz cx="7556500" cy="10693400"/>
  <p:notesSz cx="7556500" cy="10693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512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9939526"/>
            <a:ext cx="7555992" cy="75285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48784" y="380999"/>
            <a:ext cx="2289048" cy="7711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3131" y="431368"/>
            <a:ext cx="6930237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16450" y="1353312"/>
            <a:ext cx="2522347" cy="406522"/>
          </a:xfrm>
          <a:prstGeom prst="rect">
            <a:avLst/>
          </a:prstGeom>
          <a:solidFill>
            <a:srgbClr val="C01717"/>
          </a:solidFill>
          <a:ln w="12192">
            <a:solidFill>
              <a:srgbClr val="FF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algn="ctr"/>
            <a:r>
              <a:rPr lang="es-MX" sz="2400" b="1" spc="35" dirty="0">
                <a:solidFill>
                  <a:srgbClr val="FFFFFF"/>
                </a:solidFill>
                <a:latin typeface="Arial"/>
                <a:cs typeface="Arial"/>
              </a:rPr>
              <a:t>12,081 </a:t>
            </a:r>
            <a:r>
              <a:rPr lang="es-MX" sz="2400" b="1" spc="4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es-MX" sz="2400" b="1" spc="67" baseline="2592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 baseline="25925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650" y="698500"/>
            <a:ext cx="396240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3600" spc="-5" dirty="0"/>
              <a:t>Parque Industrial</a:t>
            </a:r>
            <a:br>
              <a:rPr lang="es-MX" sz="3600" spc="-5" dirty="0"/>
            </a:br>
            <a:r>
              <a:rPr lang="es-MX" sz="3000" b="1" spc="-5" dirty="0"/>
              <a:t>Bernardo Quintana</a:t>
            </a:r>
            <a:endParaRPr sz="3000" b="1" spc="-5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EB022F2-6A1C-4BD4-A672-9529AFD932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004" y="92538"/>
            <a:ext cx="2815793" cy="1105980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24E5C510-A657-453F-8A5F-6628E4B45C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671121"/>
              </p:ext>
            </p:extLst>
          </p:nvPr>
        </p:nvGraphicFramePr>
        <p:xfrm>
          <a:off x="1285497" y="6319836"/>
          <a:ext cx="4985506" cy="354774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98705">
                  <a:extLst>
                    <a:ext uri="{9D8B030D-6E8A-4147-A177-3AD203B41FA5}">
                      <a16:colId xmlns:a16="http://schemas.microsoft.com/office/drawing/2014/main" val="2743655614"/>
                    </a:ext>
                  </a:extLst>
                </a:gridCol>
                <a:gridCol w="2986801">
                  <a:extLst>
                    <a:ext uri="{9D8B030D-6E8A-4147-A177-3AD203B41FA5}">
                      <a16:colId xmlns:a16="http://schemas.microsoft.com/office/drawing/2014/main" val="2209002917"/>
                    </a:ext>
                  </a:extLst>
                </a:gridCol>
              </a:tblGrid>
              <a:tr h="131000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 Narrow" panose="020B0606020202030204" pitchFamily="34" charset="0"/>
                        </a:rPr>
                        <a:t>Información general/ General information</a:t>
                      </a:r>
                      <a:endParaRPr lang="es-MX" sz="1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extLst>
                  <a:ext uri="{0D108BD9-81ED-4DB2-BD59-A6C34878D82A}">
                    <a16:rowId xmlns:a16="http://schemas.microsoft.com/office/drawing/2014/main" val="3963247934"/>
                  </a:ext>
                </a:extLst>
              </a:tr>
              <a:tr h="11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</a:rPr>
                        <a:t>Tipo de propiedad/</a:t>
                      </a:r>
                      <a:r>
                        <a:rPr lang="es-MX" sz="1100" dirty="0" err="1">
                          <a:effectLst/>
                          <a:latin typeface="Arial Narrow" panose="020B0606020202030204" pitchFamily="34" charset="0"/>
                        </a:rPr>
                        <a:t>Kind</a:t>
                      </a: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MX" sz="1100" dirty="0" err="1">
                          <a:effectLst/>
                          <a:latin typeface="Arial Narrow" panose="020B0606020202030204" pitchFamily="34" charset="0"/>
                        </a:rPr>
                        <a:t>of</a:t>
                      </a: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MX" sz="1100" dirty="0" err="1">
                          <a:effectLst/>
                          <a:latin typeface="Arial Narrow" panose="020B0606020202030204" pitchFamily="34" charset="0"/>
                        </a:rPr>
                        <a:t>propiety</a:t>
                      </a: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endParaRPr lang="es-MX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</a:rPr>
                        <a:t>Industrial</a:t>
                      </a:r>
                      <a:endParaRPr lang="es-MX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extLst>
                  <a:ext uri="{0D108BD9-81ED-4DB2-BD59-A6C34878D82A}">
                    <a16:rowId xmlns:a16="http://schemas.microsoft.com/office/drawing/2014/main" val="1849947209"/>
                  </a:ext>
                </a:extLst>
              </a:tr>
              <a:tr h="11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</a:rPr>
                        <a:t>Parque industrial/ Industrial Park:</a:t>
                      </a:r>
                      <a:endParaRPr lang="es-MX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BERNARDO QUINTANA INDUSTRIAL PARK</a:t>
                      </a:r>
                    </a:p>
                  </a:txBody>
                  <a:tcPr marL="61704" marR="61704" marT="0" marB="0"/>
                </a:tc>
                <a:extLst>
                  <a:ext uri="{0D108BD9-81ED-4DB2-BD59-A6C34878D82A}">
                    <a16:rowId xmlns:a16="http://schemas.microsoft.com/office/drawing/2014/main" val="868948610"/>
                  </a:ext>
                </a:extLst>
              </a:tr>
              <a:tr h="11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</a:rPr>
                        <a:t>Nave: </a:t>
                      </a:r>
                      <a:endParaRPr lang="es-MX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PBQ-03</a:t>
                      </a:r>
                    </a:p>
                  </a:txBody>
                  <a:tcPr marL="61704" marR="61704" marT="0" marB="0"/>
                </a:tc>
                <a:extLst>
                  <a:ext uri="{0D108BD9-81ED-4DB2-BD59-A6C34878D82A}">
                    <a16:rowId xmlns:a16="http://schemas.microsoft.com/office/drawing/2014/main" val="1448962748"/>
                  </a:ext>
                </a:extLst>
              </a:tr>
              <a:tr h="115632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 Narrow" panose="020B0606020202030204" pitchFamily="34" charset="0"/>
                        </a:rPr>
                        <a:t>Precio/Price</a:t>
                      </a:r>
                      <a:endParaRPr lang="es-MX" sz="1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extLst>
                  <a:ext uri="{0D108BD9-81ED-4DB2-BD59-A6C34878D82A}">
                    <a16:rowId xmlns:a16="http://schemas.microsoft.com/office/drawing/2014/main" val="2012508168"/>
                  </a:ext>
                </a:extLst>
              </a:tr>
              <a:tr h="11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</a:rPr>
                        <a:t>Venta (MXN)/Sale:</a:t>
                      </a:r>
                      <a:endParaRPr lang="es-MX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</a:rPr>
                        <a:t>N/A</a:t>
                      </a:r>
                      <a:endParaRPr lang="es-MX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extLst>
                  <a:ext uri="{0D108BD9-81ED-4DB2-BD59-A6C34878D82A}">
                    <a16:rowId xmlns:a16="http://schemas.microsoft.com/office/drawing/2014/main" val="3602321575"/>
                  </a:ext>
                </a:extLst>
              </a:tr>
              <a:tr h="11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</a:rPr>
                        <a:t>Renta (USD)/</a:t>
                      </a:r>
                      <a:r>
                        <a:rPr lang="es-MX" sz="1100" dirty="0" err="1">
                          <a:effectLst/>
                          <a:latin typeface="Arial Narrow" panose="020B0606020202030204" pitchFamily="34" charset="0"/>
                        </a:rPr>
                        <a:t>Lease</a:t>
                      </a: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</a:rPr>
                        <a:t> (USD):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Mantenimiento/</a:t>
                      </a:r>
                      <a:r>
                        <a:rPr lang="es-MX" sz="110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Maintenance</a:t>
                      </a: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61704" marR="61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$3.90</a:t>
                      </a: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</a:rPr>
                        <a:t> SQM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</a:rPr>
                        <a:t>7%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extLst>
                  <a:ext uri="{0D108BD9-81ED-4DB2-BD59-A6C34878D82A}">
                    <a16:rowId xmlns:a16="http://schemas.microsoft.com/office/drawing/2014/main" val="201934581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 Narrow" panose="020B0606020202030204" pitchFamily="34" charset="0"/>
                        </a:rPr>
                        <a:t>Especificaciones  de construcción/ </a:t>
                      </a:r>
                      <a:r>
                        <a:rPr lang="es-MX" sz="1100" b="1" dirty="0" err="1">
                          <a:effectLst/>
                          <a:latin typeface="Arial Narrow" panose="020B0606020202030204" pitchFamily="34" charset="0"/>
                        </a:rPr>
                        <a:t>Construction</a:t>
                      </a:r>
                      <a:r>
                        <a:rPr lang="es-MX" sz="1100" b="1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MX" sz="1100" b="1" dirty="0" err="1">
                          <a:effectLst/>
                          <a:latin typeface="Arial Narrow" panose="020B0606020202030204" pitchFamily="34" charset="0"/>
                        </a:rPr>
                        <a:t>Specification</a:t>
                      </a:r>
                      <a:endParaRPr lang="es-MX" sz="1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extLst>
                  <a:ext uri="{0D108BD9-81ED-4DB2-BD59-A6C34878D82A}">
                    <a16:rowId xmlns:a16="http://schemas.microsoft.com/office/drawing/2014/main" val="2061543403"/>
                  </a:ext>
                </a:extLst>
              </a:tr>
              <a:tr h="11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 de construcción: </a:t>
                      </a:r>
                      <a:r>
                        <a:rPr lang="es-MX" sz="110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Construction</a:t>
                      </a: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10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</a:t>
                      </a: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61704" marR="61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Block/ Steel </a:t>
                      </a:r>
                      <a:r>
                        <a:rPr lang="es-MX" sz="110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walls</a:t>
                      </a:r>
                      <a:endParaRPr lang="es-MX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extLst>
                  <a:ext uri="{0D108BD9-81ED-4DB2-BD59-A6C34878D82A}">
                    <a16:rowId xmlns:a16="http://schemas.microsoft.com/office/drawing/2014/main" val="2294072465"/>
                  </a:ext>
                </a:extLst>
              </a:tr>
              <a:tr h="221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</a:rPr>
                        <a:t>Piso/</a:t>
                      </a:r>
                      <a:r>
                        <a:rPr lang="es-MX" sz="1100" dirty="0" err="1">
                          <a:effectLst/>
                          <a:latin typeface="Arial Narrow" panose="020B0606020202030204" pitchFamily="34" charset="0"/>
                        </a:rPr>
                        <a:t>Floor</a:t>
                      </a: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MX" sz="1100" dirty="0" err="1">
                          <a:effectLst/>
                          <a:latin typeface="Arial Narrow" panose="020B0606020202030204" pitchFamily="34" charset="0"/>
                        </a:rPr>
                        <a:t>slab</a:t>
                      </a: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Techumbre/</a:t>
                      </a:r>
                      <a:r>
                        <a:rPr lang="es-MX" sz="110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Roofing</a:t>
                      </a: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61704" marR="61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</a:rPr>
                        <a:t>15 cm </a:t>
                      </a:r>
                      <a:r>
                        <a:rPr lang="es-MX" sz="1100" dirty="0" err="1">
                          <a:effectLst/>
                          <a:latin typeface="Arial Narrow" panose="020B0606020202030204" pitchFamily="34" charset="0"/>
                        </a:rPr>
                        <a:t>thickness</a:t>
                      </a: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</a:rPr>
                        <a:t>/5 ton m2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 18</a:t>
                      </a:r>
                    </a:p>
                  </a:txBody>
                  <a:tcPr marL="61704" marR="61704" marT="0" marB="0"/>
                </a:tc>
                <a:extLst>
                  <a:ext uri="{0D108BD9-81ED-4DB2-BD59-A6C34878D82A}">
                    <a16:rowId xmlns:a16="http://schemas.microsoft.com/office/drawing/2014/main" val="1952776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</a:rPr>
                        <a:t>Altura libre/Clear </a:t>
                      </a:r>
                      <a:r>
                        <a:rPr lang="es-MX" sz="1100" dirty="0" err="1">
                          <a:effectLst/>
                          <a:latin typeface="Arial Narrow" panose="020B0606020202030204" pitchFamily="34" charset="0"/>
                        </a:rPr>
                        <a:t>height</a:t>
                      </a: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endParaRPr lang="es-MX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</a:rPr>
                        <a:t>6.35 m mínimum/ 8.7 m máximum</a:t>
                      </a:r>
                      <a:endParaRPr lang="es-MX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extLst>
                  <a:ext uri="{0D108BD9-81ED-4DB2-BD59-A6C34878D82A}">
                    <a16:rowId xmlns:a16="http://schemas.microsoft.com/office/drawing/2014/main" val="473668506"/>
                  </a:ext>
                </a:extLst>
              </a:tr>
              <a:tr h="8368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</a:rPr>
                        <a:t>Iluminación natural/ </a:t>
                      </a:r>
                      <a:r>
                        <a:rPr lang="es-MX" sz="1100" dirty="0" err="1">
                          <a:effectLst/>
                          <a:latin typeface="Arial Narrow" panose="020B0606020202030204" pitchFamily="34" charset="0"/>
                        </a:rPr>
                        <a:t>sky</a:t>
                      </a: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MX" sz="1100" dirty="0" err="1">
                          <a:effectLst/>
                          <a:latin typeface="Arial Narrow" panose="020B0606020202030204" pitchFamily="34" charset="0"/>
                        </a:rPr>
                        <a:t>ligth</a:t>
                      </a: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endParaRPr lang="es-MX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Polycarbonate</a:t>
                      </a: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domes</a:t>
                      </a:r>
                    </a:p>
                  </a:txBody>
                  <a:tcPr marL="61704" marR="61704" marT="0" marB="0"/>
                </a:tc>
                <a:extLst>
                  <a:ext uri="{0D108BD9-81ED-4DB2-BD59-A6C34878D82A}">
                    <a16:rowId xmlns:a16="http://schemas.microsoft.com/office/drawing/2014/main" val="2747895962"/>
                  </a:ext>
                </a:extLst>
              </a:tr>
              <a:tr h="154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</a:rPr>
                        <a:t>Espacio entre bahías/Bay </a:t>
                      </a:r>
                      <a:r>
                        <a:rPr lang="es-MX" sz="1100" dirty="0" err="1">
                          <a:effectLst/>
                          <a:latin typeface="Arial Narrow" panose="020B0606020202030204" pitchFamily="34" charset="0"/>
                        </a:rPr>
                        <a:t>spacing</a:t>
                      </a: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endParaRPr lang="es-MX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</a:rPr>
                        <a:t>10 x 18m</a:t>
                      </a:r>
                      <a:endParaRPr lang="es-MX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extLst>
                  <a:ext uri="{0D108BD9-81ED-4DB2-BD59-A6C34878D82A}">
                    <a16:rowId xmlns:a16="http://schemas.microsoft.com/office/drawing/2014/main" val="3454198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</a:rPr>
                        <a:t>Andenes/Docks: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Rampas/</a:t>
                      </a:r>
                      <a:r>
                        <a:rPr lang="es-MX" sz="110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Ramps</a:t>
                      </a: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61704" marR="61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1704" marR="61704" marT="0" marB="0"/>
                </a:tc>
                <a:extLst>
                  <a:ext uri="{0D108BD9-81ED-4DB2-BD59-A6C34878D82A}">
                    <a16:rowId xmlns:a16="http://schemas.microsoft.com/office/drawing/2014/main" val="4034563167"/>
                  </a:ext>
                </a:extLst>
              </a:tr>
              <a:tr h="1210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</a:rPr>
                        <a:t>Estacionamiento/Parking </a:t>
                      </a:r>
                      <a:r>
                        <a:rPr lang="es-MX" sz="1100" dirty="0" err="1">
                          <a:effectLst/>
                          <a:latin typeface="Arial Narrow" panose="020B0606020202030204" pitchFamily="34" charset="0"/>
                        </a:rPr>
                        <a:t>spaces</a:t>
                      </a: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endParaRPr lang="es-MX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MX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extLst>
                  <a:ext uri="{0D108BD9-81ED-4DB2-BD59-A6C34878D82A}">
                    <a16:rowId xmlns:a16="http://schemas.microsoft.com/office/drawing/2014/main" val="3836521855"/>
                  </a:ext>
                </a:extLst>
              </a:tr>
              <a:tr h="11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</a:rPr>
                        <a:t>Amenidades/</a:t>
                      </a:r>
                      <a:r>
                        <a:rPr lang="es-MX" sz="1100" dirty="0" err="1">
                          <a:effectLst/>
                          <a:latin typeface="Arial Narrow" panose="020B0606020202030204" pitchFamily="34" charset="0"/>
                        </a:rPr>
                        <a:t>Amenities</a:t>
                      </a:r>
                      <a:endParaRPr lang="es-MX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</a:rPr>
                        <a:t>Si</a:t>
                      </a:r>
                      <a:endParaRPr lang="es-MX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extLst>
                  <a:ext uri="{0D108BD9-81ED-4DB2-BD59-A6C34878D82A}">
                    <a16:rowId xmlns:a16="http://schemas.microsoft.com/office/drawing/2014/main" val="4067821620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4EE658CC-36A2-4B8B-AE81-2AC26FB29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0" y="2890837"/>
            <a:ext cx="5778978" cy="306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62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id="{5424C81A-E9A6-4B20-93CF-FA381944D0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004" y="92538"/>
            <a:ext cx="2815793" cy="110598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E7FBF7B-7534-4688-9FB6-11F3EE1596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244" y="2679700"/>
            <a:ext cx="3463874" cy="188682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EA95664-9EFC-45F0-8E39-CCEC0DF82D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030" y="4813300"/>
            <a:ext cx="3463874" cy="198194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8468DF1-A6A8-4F3D-B606-79BCB5F3B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76" y="4813300"/>
            <a:ext cx="3577582" cy="194747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FFF1792-B507-4AEB-B06C-73B801F16B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" y="2679700"/>
            <a:ext cx="3618908" cy="189085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1069B7F-7937-437E-90AD-55397C8A67D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86" t="18729" r="17826" b="23078"/>
          <a:stretch/>
        </p:blipFill>
        <p:spPr>
          <a:xfrm>
            <a:off x="330039" y="6870700"/>
            <a:ext cx="6953411" cy="2894851"/>
          </a:xfrm>
          <a:prstGeom prst="rect">
            <a:avLst/>
          </a:prstGeom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4E4CD1BE-28C6-4D46-871D-5B5277BFBC9E}"/>
              </a:ext>
            </a:extLst>
          </p:cNvPr>
          <p:cNvSpPr txBox="1"/>
          <p:nvPr/>
        </p:nvSpPr>
        <p:spPr>
          <a:xfrm>
            <a:off x="4540250" y="1353312"/>
            <a:ext cx="2598547" cy="406522"/>
          </a:xfrm>
          <a:prstGeom prst="rect">
            <a:avLst/>
          </a:prstGeom>
          <a:solidFill>
            <a:srgbClr val="C01717"/>
          </a:solidFill>
          <a:ln w="12192">
            <a:solidFill>
              <a:srgbClr val="FF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algn="ctr"/>
            <a:r>
              <a:rPr lang="es-MX" sz="2400" b="1" spc="35" dirty="0">
                <a:solidFill>
                  <a:srgbClr val="FFFFFF"/>
                </a:solidFill>
                <a:latin typeface="Arial"/>
                <a:cs typeface="Arial"/>
              </a:rPr>
              <a:t>12,081 </a:t>
            </a:r>
            <a:r>
              <a:rPr lang="es-MX" sz="2400" b="1" spc="4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es-MX" sz="2400" b="1" spc="67" baseline="2592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 baseline="25925" dirty="0">
              <a:latin typeface="Arial"/>
              <a:cs typeface="Arial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C0C20962-E7E9-4B0A-A62B-40664B5635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1650" y="698500"/>
            <a:ext cx="396240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3600" spc="-5" dirty="0"/>
              <a:t>Parque Industrial</a:t>
            </a:r>
            <a:br>
              <a:rPr lang="es-MX" sz="3600" spc="-5" dirty="0"/>
            </a:br>
            <a:r>
              <a:rPr lang="es-MX" sz="3000" b="1" spc="-5" dirty="0"/>
              <a:t>Bernardo Quintana</a:t>
            </a:r>
            <a:endParaRPr sz="3000" b="1" spc="-5" dirty="0"/>
          </a:p>
        </p:txBody>
      </p:sp>
      <p:sp>
        <p:nvSpPr>
          <p:cNvPr id="15" name="object 73">
            <a:extLst>
              <a:ext uri="{FF2B5EF4-FFF2-40B4-BE49-F238E27FC236}">
                <a16:creationId xmlns:a16="http://schemas.microsoft.com/office/drawing/2014/main" id="{8AC5F3F4-6B88-4FA4-8F09-93F657DA2D88}"/>
              </a:ext>
            </a:extLst>
          </p:cNvPr>
          <p:cNvSpPr/>
          <p:nvPr/>
        </p:nvSpPr>
        <p:spPr>
          <a:xfrm>
            <a:off x="1111250" y="6412416"/>
            <a:ext cx="1524000" cy="3153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73">
            <a:extLst>
              <a:ext uri="{FF2B5EF4-FFF2-40B4-BE49-F238E27FC236}">
                <a16:creationId xmlns:a16="http://schemas.microsoft.com/office/drawing/2014/main" id="{D4BF1499-EF32-41C1-88FD-CA29664D93BC}"/>
              </a:ext>
            </a:extLst>
          </p:cNvPr>
          <p:cNvSpPr/>
          <p:nvPr/>
        </p:nvSpPr>
        <p:spPr>
          <a:xfrm>
            <a:off x="4091181" y="6445169"/>
            <a:ext cx="1524000" cy="3153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73">
            <a:extLst>
              <a:ext uri="{FF2B5EF4-FFF2-40B4-BE49-F238E27FC236}">
                <a16:creationId xmlns:a16="http://schemas.microsoft.com/office/drawing/2014/main" id="{5DF1797F-2F69-4606-B539-26BA980AE4D8}"/>
              </a:ext>
            </a:extLst>
          </p:cNvPr>
          <p:cNvSpPr/>
          <p:nvPr/>
        </p:nvSpPr>
        <p:spPr>
          <a:xfrm>
            <a:off x="2940050" y="9394908"/>
            <a:ext cx="1524000" cy="3153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73">
            <a:extLst>
              <a:ext uri="{FF2B5EF4-FFF2-40B4-BE49-F238E27FC236}">
                <a16:creationId xmlns:a16="http://schemas.microsoft.com/office/drawing/2014/main" id="{41A031B4-85BC-416B-80C9-5E00B35FE506}"/>
              </a:ext>
            </a:extLst>
          </p:cNvPr>
          <p:cNvSpPr/>
          <p:nvPr/>
        </p:nvSpPr>
        <p:spPr>
          <a:xfrm>
            <a:off x="5680428" y="2779160"/>
            <a:ext cx="1524000" cy="3153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73">
            <a:extLst>
              <a:ext uri="{FF2B5EF4-FFF2-40B4-BE49-F238E27FC236}">
                <a16:creationId xmlns:a16="http://schemas.microsoft.com/office/drawing/2014/main" id="{3FF80D1C-FD65-48A6-9A7D-743789675E0F}"/>
              </a:ext>
            </a:extLst>
          </p:cNvPr>
          <p:cNvSpPr/>
          <p:nvPr/>
        </p:nvSpPr>
        <p:spPr>
          <a:xfrm>
            <a:off x="654050" y="4285352"/>
            <a:ext cx="1524000" cy="3153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id="{5424C81A-E9A6-4B20-93CF-FA381944D0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004" y="92538"/>
            <a:ext cx="2815793" cy="1105980"/>
          </a:xfrm>
          <a:prstGeom prst="rect">
            <a:avLst/>
          </a:prstGeom>
        </p:spPr>
      </p:pic>
      <p:sp>
        <p:nvSpPr>
          <p:cNvPr id="16" name="object 4">
            <a:extLst>
              <a:ext uri="{FF2B5EF4-FFF2-40B4-BE49-F238E27FC236}">
                <a16:creationId xmlns:a16="http://schemas.microsoft.com/office/drawing/2014/main" id="{739D7FE1-9BD7-433F-9679-CFE603F6EB87}"/>
              </a:ext>
            </a:extLst>
          </p:cNvPr>
          <p:cNvSpPr txBox="1"/>
          <p:nvPr/>
        </p:nvSpPr>
        <p:spPr>
          <a:xfrm>
            <a:off x="424560" y="4408392"/>
            <a:ext cx="3201290" cy="1283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108585" algn="ctr">
              <a:lnSpc>
                <a:spcPct val="100000"/>
              </a:lnSpc>
              <a:spcBef>
                <a:spcPts val="5"/>
              </a:spcBef>
            </a:pPr>
            <a:r>
              <a:rPr sz="2400" spc="80" dirty="0">
                <a:solidFill>
                  <a:srgbClr val="096300"/>
                </a:solidFill>
                <a:latin typeface="Arial MT"/>
                <a:cs typeface="Arial MT"/>
              </a:rPr>
              <a:t>Disponible</a:t>
            </a:r>
            <a:r>
              <a:rPr lang="es-MX" sz="2400" spc="80" dirty="0">
                <a:solidFill>
                  <a:srgbClr val="096300"/>
                </a:solidFill>
                <a:latin typeface="Arial MT"/>
                <a:cs typeface="Arial MT"/>
              </a:rPr>
              <a:t>/</a:t>
            </a:r>
          </a:p>
          <a:p>
            <a:pPr marR="108585" algn="ctr">
              <a:lnSpc>
                <a:spcPct val="100000"/>
              </a:lnSpc>
              <a:spcBef>
                <a:spcPts val="5"/>
              </a:spcBef>
            </a:pPr>
            <a:r>
              <a:rPr lang="es-MX" sz="2400" spc="80" dirty="0" err="1">
                <a:solidFill>
                  <a:srgbClr val="096300"/>
                </a:solidFill>
                <a:latin typeface="Arial MT"/>
                <a:cs typeface="Arial MT"/>
              </a:rPr>
              <a:t>Available</a:t>
            </a:r>
            <a:endParaRPr sz="2400" dirty="0">
              <a:latin typeface="Arial MT"/>
              <a:cs typeface="Arial MT"/>
            </a:endParaRPr>
          </a:p>
          <a:p>
            <a:pPr marL="73025" algn="ctr">
              <a:lnSpc>
                <a:spcPct val="100000"/>
              </a:lnSpc>
              <a:spcBef>
                <a:spcPts val="1350"/>
              </a:spcBef>
            </a:pPr>
            <a:r>
              <a:rPr lang="es-MX" sz="2200" spc="-80" dirty="0">
                <a:solidFill>
                  <a:srgbClr val="00005F"/>
                </a:solidFill>
                <a:latin typeface="Lucida Sans Unicode"/>
                <a:cs typeface="Lucida Sans Unicode"/>
              </a:rPr>
              <a:t> </a:t>
            </a:r>
            <a:r>
              <a:rPr lang="es-MX" sz="2300" dirty="0">
                <a:solidFill>
                  <a:srgbClr val="000066"/>
                </a:solidFill>
                <a:latin typeface="+mj-lt"/>
              </a:rPr>
              <a:t>$</a:t>
            </a:r>
            <a:r>
              <a:rPr lang="es-MX" sz="2200" spc="-75" dirty="0">
                <a:solidFill>
                  <a:srgbClr val="00005F"/>
                </a:solidFill>
                <a:latin typeface="Lucida Sans Unicode"/>
                <a:cs typeface="Lucida Sans Unicode"/>
              </a:rPr>
              <a:t>5</a:t>
            </a:r>
            <a:r>
              <a:rPr sz="2200" spc="-180" dirty="0">
                <a:solidFill>
                  <a:srgbClr val="00005F"/>
                </a:solidFill>
                <a:latin typeface="Lucida Sans Unicode"/>
                <a:cs typeface="Lucida Sans Unicode"/>
              </a:rPr>
              <a:t> </a:t>
            </a:r>
            <a:r>
              <a:rPr sz="2200" spc="30" dirty="0">
                <a:solidFill>
                  <a:srgbClr val="00005F"/>
                </a:solidFill>
                <a:latin typeface="Lucida Sans Unicode"/>
                <a:cs typeface="Lucida Sans Unicode"/>
              </a:rPr>
              <a:t>m</a:t>
            </a:r>
            <a:r>
              <a:rPr sz="1875" spc="-7" baseline="26666" dirty="0">
                <a:solidFill>
                  <a:srgbClr val="00005F"/>
                </a:solidFill>
                <a:latin typeface="Lucida Sans Unicode"/>
                <a:cs typeface="Lucida Sans Unicode"/>
              </a:rPr>
              <a:t>2</a:t>
            </a:r>
            <a:endParaRPr sz="1875" baseline="26666" dirty="0">
              <a:latin typeface="Lucida Sans Unicode"/>
              <a:cs typeface="Lucida Sans Unicode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1EF8535-AA3B-44CE-8E27-2695D6ADF477}"/>
              </a:ext>
            </a:extLst>
          </p:cNvPr>
          <p:cNvSpPr/>
          <p:nvPr/>
        </p:nvSpPr>
        <p:spPr>
          <a:xfrm>
            <a:off x="734771" y="3060700"/>
            <a:ext cx="2433879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pc="-95" dirty="0">
                <a:solidFill>
                  <a:srgbClr val="00005F"/>
                </a:solidFill>
                <a:latin typeface="Lucida Sans Unicode"/>
                <a:cs typeface="Lucida Sans Unicode"/>
              </a:rPr>
              <a:t>PBQ-3  </a:t>
            </a:r>
          </a:p>
          <a:p>
            <a:pPr algn="ctr"/>
            <a:r>
              <a:rPr lang="es-MX" spc="-95" dirty="0">
                <a:solidFill>
                  <a:srgbClr val="00005F"/>
                </a:solidFill>
                <a:latin typeface="Lucida Sans Unicode"/>
                <a:cs typeface="Lucida Sans Unicode"/>
              </a:rPr>
              <a:t>12,081 M2</a:t>
            </a:r>
            <a:endParaRPr lang="es-MX" sz="1600" baseline="26570" dirty="0">
              <a:solidFill>
                <a:srgbClr val="00005F"/>
              </a:solidFill>
              <a:latin typeface="Lucida Sans Unicode"/>
              <a:cs typeface="Lucida Sans Unicode"/>
            </a:endParaRPr>
          </a:p>
          <a:p>
            <a:pPr marL="34925" algn="ctr">
              <a:spcBef>
                <a:spcPts val="1270"/>
              </a:spcBef>
            </a:pPr>
            <a:r>
              <a:rPr lang="es-MX" sz="1600" baseline="26570" dirty="0">
                <a:solidFill>
                  <a:srgbClr val="00005F"/>
                </a:solidFill>
                <a:latin typeface="Lucida Sans Unicode"/>
                <a:cs typeface="Lucida Sans Unicode"/>
              </a:rPr>
              <a:t> </a:t>
            </a:r>
            <a:endParaRPr lang="es-MX" sz="1600" baseline="26570" dirty="0">
              <a:latin typeface="Lucida Sans Unicode"/>
              <a:cs typeface="Lucida Sans Unicode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F014032-B56B-438C-B420-260D534F5C52}"/>
              </a:ext>
            </a:extLst>
          </p:cNvPr>
          <p:cNvSpPr/>
          <p:nvPr/>
        </p:nvSpPr>
        <p:spPr>
          <a:xfrm>
            <a:off x="364681" y="2276946"/>
            <a:ext cx="3489769" cy="93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marR="181610" indent="-10160" algn="ctr">
              <a:lnSpc>
                <a:spcPct val="100000"/>
              </a:lnSpc>
              <a:spcBef>
                <a:spcPts val="90"/>
              </a:spcBef>
              <a:tabLst>
                <a:tab pos="391795" algn="l"/>
                <a:tab pos="757555" algn="l"/>
                <a:tab pos="1092835" algn="l"/>
                <a:tab pos="1350010" algn="l"/>
                <a:tab pos="1461770" algn="l"/>
                <a:tab pos="1563370" algn="l"/>
                <a:tab pos="1833880" algn="l"/>
              </a:tabLst>
            </a:pPr>
            <a:r>
              <a:rPr lang="pt-BR" spc="800" dirty="0">
                <a:solidFill>
                  <a:srgbClr val="096300"/>
                </a:solidFill>
                <a:latin typeface="Arial MT"/>
                <a:cs typeface="Arial MT"/>
              </a:rPr>
              <a:t>Parque                         Industrial</a:t>
            </a:r>
          </a:p>
          <a:p>
            <a:pPr marL="57150" marR="181610" indent="-10160" algn="ctr">
              <a:lnSpc>
                <a:spcPct val="100000"/>
              </a:lnSpc>
              <a:spcBef>
                <a:spcPts val="90"/>
              </a:spcBef>
              <a:tabLst>
                <a:tab pos="391795" algn="l"/>
                <a:tab pos="757555" algn="l"/>
                <a:tab pos="1092835" algn="l"/>
                <a:tab pos="1350010" algn="l"/>
                <a:tab pos="1461770" algn="l"/>
                <a:tab pos="1563370" algn="l"/>
                <a:tab pos="1833880" algn="l"/>
              </a:tabLst>
            </a:pPr>
            <a:r>
              <a:rPr lang="pt-BR" spc="-5" dirty="0">
                <a:solidFill>
                  <a:srgbClr val="096300"/>
                </a:solidFill>
                <a:latin typeface="Arial MT"/>
                <a:cs typeface="Arial MT"/>
              </a:rPr>
              <a:t> </a:t>
            </a:r>
            <a:r>
              <a:rPr lang="pt-BR" spc="-540" dirty="0">
                <a:solidFill>
                  <a:srgbClr val="096300"/>
                </a:solidFill>
                <a:latin typeface="Arial MT"/>
                <a:cs typeface="Arial MT"/>
              </a:rPr>
              <a:t> </a:t>
            </a:r>
            <a:endParaRPr lang="pt-BR" dirty="0">
              <a:latin typeface="Arial MT"/>
              <a:cs typeface="Arial MT"/>
            </a:endParaRP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7ACF780A-A2D3-41AA-A89B-B804E3A02157}"/>
              </a:ext>
            </a:extLst>
          </p:cNvPr>
          <p:cNvSpPr txBox="1">
            <a:spLocks/>
          </p:cNvSpPr>
          <p:nvPr/>
        </p:nvSpPr>
        <p:spPr>
          <a:xfrm>
            <a:off x="313130" y="7007299"/>
            <a:ext cx="299021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800" b="0" i="0">
                <a:solidFill>
                  <a:srgbClr val="C0000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MX" sz="2000" kern="0" dirty="0"/>
              <a:t>Mapa de ubicación</a:t>
            </a:r>
            <a:endParaRPr lang="es-MX" sz="2000" kern="0" spc="-5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A4E2EBB-9735-40BB-9377-230BCCFB5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158" y="1914628"/>
            <a:ext cx="2433880" cy="54287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7028277-360F-4478-BA5A-10B8B1703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097" y="7698393"/>
            <a:ext cx="4479398" cy="2065214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A193FCA6-ADE1-4B6B-9AF8-85A8E3D343B2}"/>
              </a:ext>
            </a:extLst>
          </p:cNvPr>
          <p:cNvSpPr txBox="1"/>
          <p:nvPr/>
        </p:nvSpPr>
        <p:spPr>
          <a:xfrm>
            <a:off x="4704917" y="1353312"/>
            <a:ext cx="2433880" cy="406522"/>
          </a:xfrm>
          <a:prstGeom prst="rect">
            <a:avLst/>
          </a:prstGeom>
          <a:solidFill>
            <a:srgbClr val="C01717"/>
          </a:solidFill>
          <a:ln w="12192">
            <a:solidFill>
              <a:srgbClr val="FF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algn="ctr"/>
            <a:r>
              <a:rPr lang="es-MX" sz="2400" b="1" spc="35" dirty="0">
                <a:solidFill>
                  <a:srgbClr val="FFFFFF"/>
                </a:solidFill>
                <a:latin typeface="Arial"/>
                <a:cs typeface="Arial"/>
              </a:rPr>
              <a:t>12,081 </a:t>
            </a:r>
            <a:r>
              <a:rPr lang="es-MX" sz="2400" b="1" spc="4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es-MX" sz="2400" b="1" spc="67" baseline="2592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 baseline="25925" dirty="0">
              <a:latin typeface="Arial"/>
              <a:cs typeface="Arial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C9426D8E-2168-4050-8763-8B369D30D8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1650" y="698500"/>
            <a:ext cx="396240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3600" spc="-5" dirty="0"/>
              <a:t>Parque Industrial</a:t>
            </a:r>
            <a:br>
              <a:rPr lang="es-MX" sz="3600" spc="-5" dirty="0"/>
            </a:br>
            <a:r>
              <a:rPr lang="es-MX" sz="3000" b="1" spc="-5" dirty="0"/>
              <a:t>Bernardo Quintana</a:t>
            </a:r>
            <a:endParaRPr sz="3000" b="1" spc="-5" dirty="0"/>
          </a:p>
        </p:txBody>
      </p:sp>
    </p:spTree>
    <p:extLst>
      <p:ext uri="{BB962C8B-B14F-4D97-AF65-F5344CB8AC3E}">
        <p14:creationId xmlns:p14="http://schemas.microsoft.com/office/powerpoint/2010/main" val="3114250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5033</TotalTime>
  <Words>180</Words>
  <Application>Microsoft Office PowerPoint</Application>
  <PresentationFormat>Personalizado</PresentationFormat>
  <Paragraphs>50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Arial MT</vt:lpstr>
      <vt:lpstr>Arial Narrow</vt:lpstr>
      <vt:lpstr>Calibri</vt:lpstr>
      <vt:lpstr>Lucida Sans Unicode</vt:lpstr>
      <vt:lpstr>Tahoma</vt:lpstr>
      <vt:lpstr>Office Theme</vt:lpstr>
      <vt:lpstr>Parque Industrial Bernardo Quintana</vt:lpstr>
      <vt:lpstr>Parque Industrial Bernardo Quintana</vt:lpstr>
      <vt:lpstr>Parque Industrial Bernardo Quintana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Apolo Silao</dc:title>
  <dc:creator>PROFESIONAL</dc:creator>
  <cp:lastModifiedBy>Oscar Jose</cp:lastModifiedBy>
  <cp:revision>60</cp:revision>
  <dcterms:created xsi:type="dcterms:W3CDTF">2023-02-13T14:38:06Z</dcterms:created>
  <dcterms:modified xsi:type="dcterms:W3CDTF">2023-05-22T21:08:27Z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2023-02-13T00:00:00Z</vt:filetime>
  </property>
</Properties>
</file>