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64" r:id="rId4"/>
    <p:sldId id="263" r:id="rId5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9526"/>
            <a:ext cx="7555992" cy="752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8784" y="380999"/>
            <a:ext cx="2289048" cy="771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431368"/>
            <a:ext cx="693023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1" y="1739778"/>
            <a:ext cx="5048249" cy="406522"/>
          </a:xfrm>
          <a:prstGeom prst="rect">
            <a:avLst/>
          </a:prstGeom>
          <a:solidFill>
            <a:srgbClr val="C0171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1.95/2.73/2.84/3.60/4.26/9.06</a:t>
            </a:r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400" b="1" spc="35" dirty="0">
                <a:solidFill>
                  <a:srgbClr val="FFFFFF"/>
                </a:solidFill>
                <a:latin typeface="+mj-lt"/>
                <a:cs typeface="Arial"/>
              </a:rPr>
              <a:t>HA</a:t>
            </a:r>
            <a:endParaRPr sz="2000" baseline="25925" dirty="0">
              <a:latin typeface="+mj-lt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EB022F2-6A1C-4BD4-A672-9529AFD9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B939968-B35B-41EE-8277-135D7F9A831B}"/>
              </a:ext>
            </a:extLst>
          </p:cNvPr>
          <p:cNvSpPr/>
          <p:nvPr/>
        </p:nvSpPr>
        <p:spPr>
          <a:xfrm>
            <a:off x="560267" y="6499055"/>
            <a:ext cx="6425530" cy="10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5"/>
              </a:spcBef>
            </a:pPr>
            <a:r>
              <a:rPr lang="es-MX" sz="1400" spc="5" dirty="0">
                <a:latin typeface="Microsoft Sans Serif"/>
                <a:cs typeface="Microsoft Sans Serif"/>
              </a:rPr>
              <a:t>Oportunidad</a:t>
            </a:r>
            <a:r>
              <a:rPr lang="es-MX" sz="1400" spc="15" dirty="0">
                <a:latin typeface="Microsoft Sans Serif"/>
                <a:cs typeface="Microsoft Sans Serif"/>
              </a:rPr>
              <a:t> </a:t>
            </a:r>
            <a:r>
              <a:rPr lang="es-MX" sz="1400" spc="10" dirty="0">
                <a:latin typeface="Microsoft Sans Serif"/>
                <a:cs typeface="Microsoft Sans Serif"/>
              </a:rPr>
              <a:t>de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5" dirty="0">
                <a:latin typeface="Microsoft Sans Serif"/>
                <a:cs typeface="Microsoft Sans Serif"/>
              </a:rPr>
              <a:t>Inversión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10" dirty="0">
                <a:latin typeface="Microsoft Sans Serif"/>
                <a:cs typeface="Microsoft Sans Serif"/>
              </a:rPr>
              <a:t>en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5" dirty="0">
                <a:latin typeface="Microsoft Sans Serif"/>
                <a:cs typeface="Microsoft Sans Serif"/>
              </a:rPr>
              <a:t>Guanajuato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10" dirty="0">
                <a:latin typeface="Microsoft Sans Serif"/>
                <a:cs typeface="Microsoft Sans Serif"/>
              </a:rPr>
              <a:t>en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5" dirty="0">
                <a:latin typeface="Microsoft Sans Serif"/>
                <a:cs typeface="Microsoft Sans Serif"/>
              </a:rPr>
              <a:t>Parque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10" dirty="0">
                <a:latin typeface="Microsoft Sans Serif"/>
                <a:cs typeface="Microsoft Sans Serif"/>
              </a:rPr>
              <a:t>AAA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10" dirty="0">
                <a:latin typeface="Microsoft Sans Serif"/>
                <a:cs typeface="Microsoft Sans Serif"/>
              </a:rPr>
              <a:t>con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spc="5" dirty="0">
                <a:latin typeface="Microsoft Sans Serif"/>
                <a:cs typeface="Microsoft Sans Serif"/>
              </a:rPr>
              <a:t>toda</a:t>
            </a:r>
            <a:r>
              <a:rPr lang="es-MX" sz="1400" spc="20" dirty="0">
                <a:latin typeface="Microsoft Sans Serif"/>
                <a:cs typeface="Microsoft Sans Serif"/>
              </a:rPr>
              <a:t> </a:t>
            </a:r>
            <a:r>
              <a:rPr lang="es-MX" sz="1400" dirty="0">
                <a:latin typeface="Microsoft Sans Serif"/>
                <a:cs typeface="Microsoft Sans Serif"/>
              </a:rPr>
              <a:t>la </a:t>
            </a:r>
            <a:r>
              <a:rPr lang="es-MX" sz="1400" spc="-240" dirty="0">
                <a:latin typeface="Microsoft Sans Serif"/>
                <a:cs typeface="Microsoft Sans Serif"/>
              </a:rPr>
              <a:t> </a:t>
            </a:r>
            <a:r>
              <a:rPr lang="es-MX" sz="1400" spc="5" dirty="0" err="1">
                <a:latin typeface="Microsoft Sans Serif"/>
                <a:cs typeface="Microsoft Sans Serif"/>
              </a:rPr>
              <a:t>infraesctructura</a:t>
            </a:r>
            <a:r>
              <a:rPr lang="es-MX" sz="1400" spc="5" dirty="0">
                <a:latin typeface="Microsoft Sans Serif"/>
                <a:cs typeface="Microsoft Sans Serif"/>
              </a:rPr>
              <a:t>:</a:t>
            </a:r>
          </a:p>
          <a:p>
            <a:pPr marL="12700" marR="5080">
              <a:lnSpc>
                <a:spcPct val="118400"/>
              </a:lnSpc>
              <a:spcBef>
                <a:spcPts val="5"/>
              </a:spcBef>
            </a:pPr>
            <a:r>
              <a:rPr lang="es-MX" sz="1400" dirty="0">
                <a:latin typeface="Microsoft Sans Serif"/>
                <a:cs typeface="Microsoft Sans Serif"/>
              </a:rPr>
              <a:t>                                                    </a:t>
            </a:r>
          </a:p>
          <a:p>
            <a:pPr marL="12700" marR="5080">
              <a:lnSpc>
                <a:spcPct val="118400"/>
              </a:lnSpc>
              <a:spcBef>
                <a:spcPts val="5"/>
              </a:spcBef>
            </a:pPr>
            <a:r>
              <a:rPr lang="es-MX" sz="1400" dirty="0">
                <a:latin typeface="Microsoft Sans Serif"/>
                <a:cs typeface="Microsoft Sans Serif"/>
              </a:rPr>
              <a:t>			    Venta (USD):</a:t>
            </a:r>
            <a:r>
              <a:rPr lang="es-MX" sz="1400" dirty="0"/>
              <a:t> $48 x</a:t>
            </a:r>
            <a:r>
              <a:rPr lang="es-MX" sz="1400" dirty="0">
                <a:latin typeface="Microsoft Sans Serif"/>
                <a:cs typeface="Microsoft Sans Serif"/>
              </a:rPr>
              <a:t> m2</a:t>
            </a:r>
            <a:endParaRPr lang="es-MX" sz="12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9">
            <a:extLst>
              <a:ext uri="{FF2B5EF4-FFF2-40B4-BE49-F238E27FC236}">
                <a16:creationId xmlns:a16="http://schemas.microsoft.com/office/drawing/2014/main" id="{E8460A94-EEC6-4214-8CE5-DFADE7E1B1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850" y="2209652"/>
            <a:ext cx="6425530" cy="4298704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5FC821E7-7C38-48B4-9B66-1E9F5EF856E7}"/>
              </a:ext>
            </a:extLst>
          </p:cNvPr>
          <p:cNvSpPr txBox="1"/>
          <p:nvPr/>
        </p:nvSpPr>
        <p:spPr>
          <a:xfrm>
            <a:off x="3391530" y="7917811"/>
            <a:ext cx="973455" cy="98167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latin typeface="Segoe UI"/>
                <a:cs typeface="Segoe UI"/>
              </a:rPr>
              <a:t>9</a:t>
            </a:r>
            <a:r>
              <a:rPr sz="1600" spc="-10" dirty="0">
                <a:latin typeface="Segoe UI"/>
                <a:cs typeface="Segoe UI"/>
              </a:rPr>
              <a:t>8</a:t>
            </a:r>
            <a:r>
              <a:rPr sz="1600" dirty="0">
                <a:latin typeface="Segoe UI"/>
                <a:cs typeface="Segoe UI"/>
              </a:rPr>
              <a:t>.42</a:t>
            </a:r>
            <a:r>
              <a:rPr sz="1600" spc="-9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Segoe UI"/>
                <a:cs typeface="Segoe UI"/>
              </a:rPr>
              <a:t>90.77</a:t>
            </a:r>
            <a:r>
              <a:rPr sz="1600" spc="-1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latin typeface="Segoe UI"/>
                <a:cs typeface="Segoe UI"/>
              </a:rPr>
              <a:t>71.77</a:t>
            </a:r>
            <a:r>
              <a:rPr sz="1600" spc="-10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8D7C50EB-F0B2-476E-85F5-594161EBC442}"/>
              </a:ext>
            </a:extLst>
          </p:cNvPr>
          <p:cNvSpPr txBox="1"/>
          <p:nvPr/>
        </p:nvSpPr>
        <p:spPr>
          <a:xfrm>
            <a:off x="3391530" y="9197934"/>
            <a:ext cx="9734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egoe UI"/>
                <a:cs typeface="Segoe UI"/>
              </a:rPr>
              <a:t>23.51</a:t>
            </a:r>
            <a:r>
              <a:rPr sz="1600" spc="-8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</a:t>
            </a: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1282D516-F871-47F1-805F-519D6CC46F53}"/>
              </a:ext>
            </a:extLst>
          </p:cNvPr>
          <p:cNvSpPr txBox="1"/>
          <p:nvPr/>
        </p:nvSpPr>
        <p:spPr>
          <a:xfrm>
            <a:off x="-3991664" y="8004023"/>
            <a:ext cx="824745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2790" marR="5080"/>
            <a:r>
              <a:rPr lang="es-MX" sz="1600" spc="-20" dirty="0">
                <a:latin typeface="Segoe UI"/>
                <a:cs typeface="Segoe UI"/>
              </a:rPr>
              <a:t>- </a:t>
            </a:r>
            <a:r>
              <a:rPr sz="1600" spc="-20" dirty="0">
                <a:latin typeface="Segoe UI"/>
                <a:cs typeface="Segoe UI"/>
              </a:rPr>
              <a:t>Available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Land </a:t>
            </a:r>
            <a:r>
              <a:rPr lang="es-MX" sz="1600" spc="-10" dirty="0" err="1">
                <a:latin typeface="Segoe UI"/>
                <a:cs typeface="Segoe UI"/>
              </a:rPr>
              <a:t>Phase</a:t>
            </a:r>
            <a:r>
              <a:rPr lang="es-MX" sz="1600" spc="-10" dirty="0">
                <a:latin typeface="Segoe UI"/>
                <a:cs typeface="Segoe UI"/>
              </a:rPr>
              <a:t> I and II</a:t>
            </a:r>
          </a:p>
          <a:p>
            <a:pPr marL="4542790" marR="5080"/>
            <a:r>
              <a:rPr lang="es-MX" sz="1600" spc="-20" dirty="0">
                <a:latin typeface="Segoe UI"/>
                <a:cs typeface="Segoe UI"/>
              </a:rPr>
              <a:t>- </a:t>
            </a:r>
            <a:r>
              <a:rPr lang="es-MX" sz="1600" spc="-20" dirty="0" err="1">
                <a:latin typeface="Segoe UI"/>
                <a:cs typeface="Segoe UI"/>
              </a:rPr>
              <a:t>Available</a:t>
            </a:r>
            <a:r>
              <a:rPr lang="es-MX" sz="1600" spc="30" dirty="0">
                <a:latin typeface="Segoe UI"/>
                <a:cs typeface="Segoe UI"/>
              </a:rPr>
              <a:t> </a:t>
            </a:r>
            <a:r>
              <a:rPr lang="es-MX" sz="1600" spc="-10" dirty="0" err="1">
                <a:latin typeface="Segoe UI"/>
                <a:cs typeface="Segoe UI"/>
              </a:rPr>
              <a:t>Land</a:t>
            </a:r>
            <a:r>
              <a:rPr lang="es-MX" sz="1600" spc="-10" dirty="0">
                <a:latin typeface="Segoe UI"/>
                <a:cs typeface="Segoe UI"/>
              </a:rPr>
              <a:t> </a:t>
            </a:r>
            <a:r>
              <a:rPr lang="es-MX" sz="1600" spc="-10" dirty="0" err="1">
                <a:latin typeface="Segoe UI"/>
                <a:cs typeface="Segoe UI"/>
              </a:rPr>
              <a:t>Phase</a:t>
            </a:r>
            <a:r>
              <a:rPr lang="es-MX" sz="1600" spc="-10" dirty="0">
                <a:latin typeface="Segoe UI"/>
                <a:cs typeface="Segoe UI"/>
              </a:rPr>
              <a:t> III </a:t>
            </a:r>
          </a:p>
          <a:p>
            <a:pPr marL="4542790" marR="5080"/>
            <a:r>
              <a:rPr lang="es-MX" sz="1600" spc="-5" dirty="0">
                <a:latin typeface="Segoe UI"/>
                <a:cs typeface="Segoe UI"/>
              </a:rPr>
              <a:t>- </a:t>
            </a:r>
            <a:r>
              <a:rPr sz="1600" spc="-5" dirty="0">
                <a:latin typeface="Segoe UI"/>
                <a:cs typeface="Segoe UI"/>
              </a:rPr>
              <a:t>Sold Land </a:t>
            </a:r>
            <a:endParaRPr lang="es-MX" sz="1600" spc="-5" dirty="0">
              <a:latin typeface="Segoe UI"/>
              <a:cs typeface="Segoe UI"/>
            </a:endParaRPr>
          </a:p>
          <a:p>
            <a:pPr marL="4542790" marR="5080"/>
            <a:r>
              <a:rPr lang="es-MX" sz="1600" spc="-5" dirty="0">
                <a:latin typeface="Segoe UI"/>
                <a:cs typeface="Segoe UI"/>
              </a:rPr>
              <a:t>- </a:t>
            </a:r>
            <a:r>
              <a:rPr sz="1600" spc="-5" dirty="0">
                <a:latin typeface="Segoe UI"/>
                <a:cs typeface="Segoe UI"/>
              </a:rPr>
              <a:t>Commercial</a:t>
            </a:r>
            <a:r>
              <a:rPr lang="es-MX" sz="1600" spc="-5" dirty="0">
                <a:latin typeface="Segoe UI"/>
                <a:cs typeface="Segoe UI"/>
              </a:rPr>
              <a:t> </a:t>
            </a:r>
            <a:r>
              <a:rPr lang="en-US" sz="1600" spc="-5" dirty="0">
                <a:latin typeface="Segoe UI"/>
                <a:cs typeface="Segoe UI"/>
              </a:rPr>
              <a:t>Land </a:t>
            </a:r>
            <a:r>
              <a:rPr lang="en-US" sz="1600" dirty="0">
                <a:latin typeface="Segoe UI"/>
                <a:cs typeface="Segoe UI"/>
              </a:rPr>
              <a:t> </a:t>
            </a:r>
          </a:p>
          <a:p>
            <a:pPr marL="4542790" marR="5080"/>
            <a:r>
              <a:rPr lang="en-US" sz="1600" spc="-20" dirty="0">
                <a:latin typeface="Segoe UI"/>
                <a:cs typeface="Segoe UI"/>
              </a:rPr>
              <a:t>- Infrastructure </a:t>
            </a:r>
            <a:r>
              <a:rPr lang="en-US" sz="1600" spc="-15" dirty="0">
                <a:latin typeface="Segoe UI"/>
                <a:cs typeface="Segoe UI"/>
              </a:rPr>
              <a:t>Area </a:t>
            </a:r>
            <a:r>
              <a:rPr lang="en-US" sz="1600" spc="-430" dirty="0">
                <a:latin typeface="Segoe UI"/>
                <a:cs typeface="Segoe UI"/>
              </a:rPr>
              <a:t> </a:t>
            </a:r>
          </a:p>
          <a:p>
            <a:pPr marL="4542790" marR="5080"/>
            <a:r>
              <a:rPr lang="en-US" sz="1600" spc="-20" dirty="0">
                <a:latin typeface="Segoe UI"/>
                <a:cs typeface="Segoe UI"/>
              </a:rPr>
              <a:t>- Green</a:t>
            </a:r>
            <a:r>
              <a:rPr lang="en-US" sz="1600" spc="-25" dirty="0">
                <a:latin typeface="Segoe UI"/>
                <a:cs typeface="Segoe UI"/>
              </a:rPr>
              <a:t> </a:t>
            </a:r>
            <a:r>
              <a:rPr lang="en-US" sz="1600" spc="-15" dirty="0">
                <a:latin typeface="Segoe UI"/>
                <a:cs typeface="Segoe UI"/>
              </a:rPr>
              <a:t>Area</a:t>
            </a:r>
            <a:endParaRPr lang="en-US" sz="1600" dirty="0">
              <a:latin typeface="Segoe UI"/>
              <a:cs typeface="Segoe U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993D25-31A0-469C-BD63-25EC1A3881F9}"/>
              </a:ext>
            </a:extLst>
          </p:cNvPr>
          <p:cNvSpPr txBox="1"/>
          <p:nvPr/>
        </p:nvSpPr>
        <p:spPr>
          <a:xfrm>
            <a:off x="132061" y="9607311"/>
            <a:ext cx="654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*El parque construye la bodega adecuándose a tus necesidades.</a:t>
            </a:r>
          </a:p>
        </p:txBody>
      </p:sp>
    </p:spTree>
    <p:extLst>
      <p:ext uri="{BB962C8B-B14F-4D97-AF65-F5344CB8AC3E}">
        <p14:creationId xmlns:p14="http://schemas.microsoft.com/office/powerpoint/2010/main" val="28269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424C81A-E9A6-4B20-93CF-FA381944D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D3D7EA61-A037-4A1E-AE9C-9602D7192268}"/>
              </a:ext>
            </a:extLst>
          </p:cNvPr>
          <p:cNvGrpSpPr/>
          <p:nvPr/>
        </p:nvGrpSpPr>
        <p:grpSpPr>
          <a:xfrm>
            <a:off x="160538" y="2501505"/>
            <a:ext cx="8324931" cy="2416997"/>
            <a:chOff x="196850" y="7423795"/>
            <a:chExt cx="8324931" cy="2416997"/>
          </a:xfrm>
        </p:grpSpPr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2575ACA7-3DD3-4D22-B59B-23CF423B2B1D}"/>
                </a:ext>
              </a:extLst>
            </p:cNvPr>
            <p:cNvSpPr txBox="1"/>
            <p:nvPr/>
          </p:nvSpPr>
          <p:spPr>
            <a:xfrm>
              <a:off x="831660" y="7423795"/>
              <a:ext cx="2868930" cy="743793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1000" b="1" spc="-20" dirty="0">
                  <a:latin typeface="Segoe UI"/>
                  <a:cs typeface="Segoe UI"/>
                </a:rPr>
                <a:t>TELECOMMUNICATIONS</a:t>
              </a:r>
              <a:endParaRPr sz="1000" dirty="0">
                <a:latin typeface="Segoe UI"/>
                <a:cs typeface="Segoe UI"/>
              </a:endParaRPr>
            </a:p>
            <a:p>
              <a:pPr marL="12700" marR="5080">
                <a:lnSpc>
                  <a:spcPct val="100000"/>
                </a:lnSpc>
                <a:spcBef>
                  <a:spcPts val="300"/>
                </a:spcBef>
              </a:pPr>
              <a:r>
                <a:rPr sz="1000" spc="-10" dirty="0">
                  <a:latin typeface="Segoe UI"/>
                  <a:cs typeface="Segoe UI"/>
                </a:rPr>
                <a:t>Underground</a:t>
              </a:r>
              <a:r>
                <a:rPr sz="1000" spc="-5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ducts</a:t>
              </a:r>
              <a:r>
                <a:rPr sz="1000" spc="-3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for</a:t>
              </a:r>
              <a:r>
                <a:rPr sz="1000" spc="-3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fiber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optics</a:t>
              </a:r>
              <a:r>
                <a:rPr sz="1000" spc="-4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and </a:t>
              </a:r>
              <a:r>
                <a:rPr sz="1000" spc="-36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copper</a:t>
              </a:r>
              <a:r>
                <a:rPr sz="1000" spc="-4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wiring.</a:t>
              </a:r>
              <a:endParaRPr sz="1000" dirty="0">
                <a:latin typeface="Segoe UI"/>
                <a:cs typeface="Segoe UI"/>
              </a:endParaRPr>
            </a:p>
            <a:p>
              <a:pPr marL="12700">
                <a:lnSpc>
                  <a:spcPct val="100000"/>
                </a:lnSpc>
                <a:spcBef>
                  <a:spcPts val="300"/>
                </a:spcBef>
              </a:pPr>
              <a:r>
                <a:rPr sz="1000" dirty="0">
                  <a:latin typeface="Segoe UI"/>
                  <a:cs typeface="Segoe UI"/>
                </a:rPr>
                <a:t>Main</a:t>
              </a:r>
              <a:r>
                <a:rPr sz="1000" spc="-4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provider</a:t>
              </a:r>
              <a:r>
                <a:rPr sz="1000" spc="-5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TELMEX®.</a:t>
              </a:r>
              <a:endParaRPr sz="1000" dirty="0">
                <a:latin typeface="Segoe UI"/>
                <a:cs typeface="Segoe UI"/>
              </a:endParaRPr>
            </a:p>
          </p:txBody>
        </p:sp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A8C8FECF-9B17-4907-B3B3-03A6618A605A}"/>
                </a:ext>
              </a:extLst>
            </p:cNvPr>
            <p:cNvSpPr txBox="1"/>
            <p:nvPr/>
          </p:nvSpPr>
          <p:spPr>
            <a:xfrm>
              <a:off x="831660" y="8365627"/>
              <a:ext cx="2313224" cy="551433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1000" b="1" spc="-5" dirty="0">
                  <a:latin typeface="Segoe UI"/>
                  <a:cs typeface="Segoe UI"/>
                </a:rPr>
                <a:t>PUBLIC</a:t>
              </a:r>
              <a:r>
                <a:rPr sz="1000" b="1" spc="-85" dirty="0">
                  <a:latin typeface="Segoe UI"/>
                  <a:cs typeface="Segoe UI"/>
                </a:rPr>
                <a:t> </a:t>
              </a:r>
              <a:r>
                <a:rPr sz="1000" b="1" spc="-10" dirty="0">
                  <a:latin typeface="Segoe UI"/>
                  <a:cs typeface="Segoe UI"/>
                </a:rPr>
                <a:t>LIGHTING</a:t>
              </a:r>
              <a:endParaRPr sz="1000" dirty="0">
                <a:latin typeface="Segoe UI"/>
                <a:cs typeface="Segoe UI"/>
              </a:endParaRPr>
            </a:p>
            <a:p>
              <a:pPr marL="12700" marR="5080">
                <a:lnSpc>
                  <a:spcPct val="100000"/>
                </a:lnSpc>
                <a:spcBef>
                  <a:spcPts val="300"/>
                </a:spcBef>
              </a:pPr>
              <a:r>
                <a:rPr sz="1000" dirty="0">
                  <a:latin typeface="Segoe UI"/>
                  <a:cs typeface="Segoe UI"/>
                </a:rPr>
                <a:t>LED</a:t>
              </a:r>
              <a:r>
                <a:rPr sz="1000" spc="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lamps</a:t>
              </a:r>
              <a:r>
                <a:rPr sz="1000" spc="-5" dirty="0">
                  <a:latin typeface="Segoe UI"/>
                  <a:cs typeface="Segoe UI"/>
                </a:rPr>
                <a:t> properly</a:t>
              </a:r>
              <a:r>
                <a:rPr sz="1000" spc="-1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spaced</a:t>
              </a:r>
              <a:r>
                <a:rPr sz="1000" spc="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based</a:t>
              </a:r>
              <a:r>
                <a:rPr sz="1000" dirty="0">
                  <a:latin typeface="Segoe UI"/>
                  <a:cs typeface="Segoe UI"/>
                </a:rPr>
                <a:t> on</a:t>
              </a:r>
              <a:r>
                <a:rPr sz="1000" spc="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lighting </a:t>
              </a:r>
              <a:r>
                <a:rPr sz="1000" spc="-37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design</a:t>
              </a:r>
              <a:r>
                <a:rPr sz="1000" spc="-5" dirty="0">
                  <a:latin typeface="Segoe UI"/>
                  <a:cs typeface="Segoe UI"/>
                </a:rPr>
                <a:t> in</a:t>
              </a:r>
              <a:r>
                <a:rPr sz="1000" dirty="0">
                  <a:latin typeface="Segoe UI"/>
                  <a:cs typeface="Segoe UI"/>
                </a:rPr>
                <a:t> common</a:t>
              </a:r>
              <a:r>
                <a:rPr sz="1000" spc="-3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areas.</a:t>
              </a:r>
              <a:endParaRPr sz="1000" dirty="0">
                <a:latin typeface="Segoe UI"/>
                <a:cs typeface="Segoe UI"/>
              </a:endParaRPr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EDCE6022-D553-49FE-B223-3C767C6C2DDF}"/>
                </a:ext>
              </a:extLst>
            </p:cNvPr>
            <p:cNvSpPr txBox="1"/>
            <p:nvPr/>
          </p:nvSpPr>
          <p:spPr>
            <a:xfrm>
              <a:off x="831660" y="9354281"/>
              <a:ext cx="2868930" cy="397545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1000" b="1" dirty="0">
                  <a:latin typeface="Segoe UI"/>
                  <a:cs typeface="Segoe UI"/>
                </a:rPr>
                <a:t>LANDSCAPE</a:t>
              </a:r>
              <a:endParaRPr sz="1000" dirty="0">
                <a:latin typeface="Segoe UI"/>
                <a:cs typeface="Segoe UI"/>
              </a:endParaRPr>
            </a:p>
            <a:p>
              <a:pPr marL="12700">
                <a:lnSpc>
                  <a:spcPct val="100000"/>
                </a:lnSpc>
                <a:spcBef>
                  <a:spcPts val="300"/>
                </a:spcBef>
              </a:pPr>
              <a:r>
                <a:rPr sz="1000" dirty="0">
                  <a:latin typeface="Segoe UI"/>
                  <a:cs typeface="Segoe UI"/>
                </a:rPr>
                <a:t>Landscape</a:t>
              </a:r>
              <a:r>
                <a:rPr sz="1000" spc="-2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designed</a:t>
              </a:r>
              <a:r>
                <a:rPr sz="1000" spc="-1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common</a:t>
              </a:r>
              <a:r>
                <a:rPr sz="1000" spc="-3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areas.</a:t>
              </a:r>
              <a:endParaRPr sz="1000" dirty="0">
                <a:latin typeface="Segoe UI"/>
                <a:cs typeface="Segoe UI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7549058-36B0-4CA4-AEB9-A310A82408AB}"/>
                </a:ext>
              </a:extLst>
            </p:cNvPr>
            <p:cNvSpPr txBox="1"/>
            <p:nvPr/>
          </p:nvSpPr>
          <p:spPr>
            <a:xfrm>
              <a:off x="4652727" y="7463075"/>
              <a:ext cx="2903773" cy="7055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20650">
                <a:lnSpc>
                  <a:spcPct val="114999"/>
                </a:lnSpc>
                <a:spcBef>
                  <a:spcPts val="100"/>
                </a:spcBef>
              </a:pPr>
              <a:r>
                <a:rPr sz="1000" spc="-5" dirty="0">
                  <a:latin typeface="Segoe UI"/>
                  <a:cs typeface="Segoe UI"/>
                </a:rPr>
                <a:t>24</a:t>
              </a:r>
              <a:r>
                <a:rPr sz="1000" spc="-1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hrs/7</a:t>
              </a:r>
              <a:r>
                <a:rPr sz="1000" spc="-1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days</a:t>
              </a:r>
              <a:r>
                <a:rPr sz="1000" spc="-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</a:t>
              </a:r>
              <a:r>
                <a:rPr sz="1000" spc="-5" dirty="0">
                  <a:latin typeface="Segoe UI"/>
                  <a:cs typeface="Segoe UI"/>
                </a:rPr>
                <a:t> week</a:t>
              </a:r>
              <a:r>
                <a:rPr sz="1000" spc="2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/365</a:t>
              </a:r>
              <a:r>
                <a:rPr sz="1000" spc="-2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days</a:t>
              </a:r>
              <a:r>
                <a:rPr sz="1000" spc="-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</a:t>
              </a:r>
              <a:r>
                <a:rPr sz="1000" spc="1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year </a:t>
              </a:r>
              <a:r>
                <a:rPr sz="1000" spc="5" dirty="0">
                  <a:latin typeface="Segoe UI"/>
                  <a:cs typeface="Segoe UI"/>
                </a:rPr>
                <a:t>service</a:t>
              </a:r>
              <a:r>
                <a:rPr sz="1000" spc="1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at </a:t>
              </a:r>
              <a:r>
                <a:rPr sz="1000" spc="-5" dirty="0">
                  <a:latin typeface="Segoe UI"/>
                  <a:cs typeface="Segoe UI"/>
                </a:rPr>
                <a:t>main </a:t>
              </a:r>
              <a:r>
                <a:rPr sz="1000" spc="-37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gateways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and</a:t>
              </a:r>
              <a:r>
                <a:rPr sz="1000" spc="-1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throughout</a:t>
              </a:r>
              <a:r>
                <a:rPr sz="1000" spc="-3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the Industrial</a:t>
              </a:r>
              <a:r>
                <a:rPr sz="1000" spc="-3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Park.</a:t>
              </a:r>
              <a:r>
                <a:rPr lang="es-MX" sz="100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Surrounding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chain</a:t>
              </a:r>
              <a:r>
                <a:rPr sz="1000" spc="-5" dirty="0">
                  <a:latin typeface="Segoe UI"/>
                  <a:cs typeface="Segoe UI"/>
                </a:rPr>
                <a:t> link</a:t>
              </a:r>
              <a:r>
                <a:rPr sz="1000" dirty="0">
                  <a:latin typeface="Segoe UI"/>
                  <a:cs typeface="Segoe UI"/>
                </a:rPr>
                <a:t> fence</a:t>
              </a:r>
              <a:r>
                <a:rPr sz="1000" spc="1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overall</a:t>
              </a:r>
              <a:r>
                <a:rPr sz="1000" spc="-1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the Industrial</a:t>
              </a:r>
              <a:r>
                <a:rPr sz="1000" spc="-3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Park.</a:t>
              </a: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F60231B-ECD9-4AF2-8560-6FD7E752AE5C}"/>
                </a:ext>
              </a:extLst>
            </p:cNvPr>
            <p:cNvSpPr txBox="1"/>
            <p:nvPr/>
          </p:nvSpPr>
          <p:spPr>
            <a:xfrm>
              <a:off x="4652727" y="8326400"/>
              <a:ext cx="3869054" cy="71878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b="1" spc="-20" dirty="0">
                  <a:latin typeface="Segoe UI"/>
                  <a:cs typeface="Segoe UI"/>
                </a:rPr>
                <a:t>N</a:t>
              </a:r>
              <a:r>
                <a:rPr sz="1000" b="1" spc="-114" dirty="0">
                  <a:latin typeface="Segoe UI"/>
                  <a:cs typeface="Segoe UI"/>
                </a:rPr>
                <a:t>A</a:t>
              </a:r>
              <a:r>
                <a:rPr sz="1000" b="1" spc="-10" dirty="0">
                  <a:latin typeface="Segoe UI"/>
                  <a:cs typeface="Segoe UI"/>
                </a:rPr>
                <a:t>TU</a:t>
              </a:r>
              <a:r>
                <a:rPr sz="1000" b="1" spc="-20" dirty="0">
                  <a:latin typeface="Segoe UI"/>
                  <a:cs typeface="Segoe UI"/>
                </a:rPr>
                <a:t>RA</a:t>
              </a:r>
              <a:r>
                <a:rPr sz="1000" b="1" dirty="0">
                  <a:latin typeface="Segoe UI"/>
                  <a:cs typeface="Segoe UI"/>
                </a:rPr>
                <a:t>L</a:t>
              </a:r>
              <a:r>
                <a:rPr sz="1000" b="1" spc="-100" dirty="0">
                  <a:latin typeface="Segoe UI"/>
                  <a:cs typeface="Segoe UI"/>
                </a:rPr>
                <a:t> </a:t>
              </a:r>
              <a:r>
                <a:rPr sz="1000" b="1" spc="-5" dirty="0">
                  <a:latin typeface="Segoe UI"/>
                  <a:cs typeface="Segoe UI"/>
                </a:rPr>
                <a:t>GAS</a:t>
              </a:r>
              <a:endParaRPr sz="1000" dirty="0">
                <a:latin typeface="Segoe UI"/>
                <a:cs typeface="Segoe UI"/>
              </a:endParaRPr>
            </a:p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1000" spc="-10" dirty="0">
                  <a:latin typeface="Segoe UI"/>
                  <a:cs typeface="Segoe UI"/>
                </a:rPr>
                <a:t>Available</a:t>
              </a:r>
              <a:r>
                <a:rPr sz="1000" spc="-5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in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Amistad</a:t>
              </a:r>
              <a:r>
                <a:rPr sz="1000" spc="-4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Chuy</a:t>
              </a:r>
              <a:r>
                <a:rPr sz="1000" spc="-5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Maria</a:t>
              </a:r>
              <a:r>
                <a:rPr sz="1000" spc="-4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Industrial</a:t>
              </a:r>
              <a:r>
                <a:rPr sz="1000" spc="-4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Park.</a:t>
              </a:r>
            </a:p>
            <a:p>
              <a:pPr marL="12700">
                <a:lnSpc>
                  <a:spcPct val="100000"/>
                </a:lnSpc>
                <a:spcBef>
                  <a:spcPts val="254"/>
                </a:spcBef>
              </a:pPr>
              <a:r>
                <a:rPr sz="1000" spc="-75" dirty="0">
                  <a:latin typeface="Segoe UI"/>
                  <a:cs typeface="Segoe UI"/>
                </a:rPr>
                <a:t>To</a:t>
              </a:r>
              <a:r>
                <a:rPr sz="1000" dirty="0">
                  <a:latin typeface="Segoe UI"/>
                  <a:cs typeface="Segoe UI"/>
                </a:rPr>
                <a:t> be</a:t>
              </a:r>
              <a:r>
                <a:rPr sz="1000" spc="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provided</a:t>
              </a:r>
              <a:r>
                <a:rPr sz="1000" spc="-4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by</a:t>
              </a:r>
              <a:r>
                <a:rPr sz="1000" spc="-20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INDUGAS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based</a:t>
              </a:r>
              <a:r>
                <a:rPr sz="1000" spc="-3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on</a:t>
              </a:r>
              <a:r>
                <a:rPr sz="1000" spc="1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customers</a:t>
              </a:r>
            </a:p>
            <a:p>
              <a:pPr marL="12700">
                <a:lnSpc>
                  <a:spcPct val="100000"/>
                </a:lnSpc>
                <a:spcBef>
                  <a:spcPts val="254"/>
                </a:spcBef>
              </a:pPr>
              <a:r>
                <a:rPr sz="1000" spc="-10" dirty="0">
                  <a:latin typeface="Segoe UI"/>
                  <a:cs typeface="Segoe UI"/>
                </a:rPr>
                <a:t>requirements.</a:t>
              </a:r>
              <a:endParaRPr sz="1000" dirty="0">
                <a:latin typeface="Segoe UI"/>
                <a:cs typeface="Segoe UI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0EFEF92B-2471-42B1-8DE7-9E26D8777BFA}"/>
                </a:ext>
              </a:extLst>
            </p:cNvPr>
            <p:cNvSpPr txBox="1"/>
            <p:nvPr/>
          </p:nvSpPr>
          <p:spPr>
            <a:xfrm>
              <a:off x="4652727" y="9275688"/>
              <a:ext cx="3757295" cy="397545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1000" b="1" spc="-15" dirty="0">
                  <a:latin typeface="Segoe UI"/>
                  <a:cs typeface="Segoe UI"/>
                </a:rPr>
                <a:t>C</a:t>
              </a:r>
              <a:r>
                <a:rPr sz="1000" b="1" spc="-5" dirty="0">
                  <a:latin typeface="Segoe UI"/>
                  <a:cs typeface="Segoe UI"/>
                </a:rPr>
                <a:t>OVENA</a:t>
              </a:r>
              <a:r>
                <a:rPr sz="1000" b="1" spc="-20" dirty="0">
                  <a:latin typeface="Segoe UI"/>
                  <a:cs typeface="Segoe UI"/>
                </a:rPr>
                <a:t>N</a:t>
              </a:r>
              <a:r>
                <a:rPr sz="1000" b="1" dirty="0">
                  <a:latin typeface="Segoe UI"/>
                  <a:cs typeface="Segoe UI"/>
                </a:rPr>
                <a:t>T</a:t>
              </a:r>
              <a:r>
                <a:rPr sz="1000" b="1" spc="-10" dirty="0">
                  <a:latin typeface="Segoe UI"/>
                  <a:cs typeface="Segoe UI"/>
                </a:rPr>
                <a:t>S</a:t>
              </a:r>
              <a:r>
                <a:rPr sz="1000" b="1" dirty="0">
                  <a:latin typeface="Segoe UI"/>
                  <a:cs typeface="Segoe UI"/>
                </a:rPr>
                <a:t>,</a:t>
              </a:r>
              <a:r>
                <a:rPr sz="1000" b="1" spc="-85" dirty="0">
                  <a:latin typeface="Segoe UI"/>
                  <a:cs typeface="Segoe UI"/>
                </a:rPr>
                <a:t> </a:t>
              </a:r>
              <a:r>
                <a:rPr sz="1000" b="1" spc="-15" dirty="0">
                  <a:latin typeface="Segoe UI"/>
                  <a:cs typeface="Segoe UI"/>
                </a:rPr>
                <a:t>C</a:t>
              </a:r>
              <a:r>
                <a:rPr sz="1000" b="1" spc="-5" dirty="0">
                  <a:latin typeface="Segoe UI"/>
                  <a:cs typeface="Segoe UI"/>
                </a:rPr>
                <a:t>OND</a:t>
              </a:r>
              <a:r>
                <a:rPr sz="1000" b="1" spc="-10" dirty="0">
                  <a:latin typeface="Segoe UI"/>
                  <a:cs typeface="Segoe UI"/>
                </a:rPr>
                <a:t>IT</a:t>
              </a:r>
              <a:r>
                <a:rPr sz="1000" b="1" spc="-15" dirty="0">
                  <a:latin typeface="Segoe UI"/>
                  <a:cs typeface="Segoe UI"/>
                </a:rPr>
                <a:t>I</a:t>
              </a:r>
              <a:r>
                <a:rPr sz="1000" b="1" spc="-10" dirty="0">
                  <a:latin typeface="Segoe UI"/>
                  <a:cs typeface="Segoe UI"/>
                </a:rPr>
                <a:t>O</a:t>
              </a:r>
              <a:r>
                <a:rPr sz="1000" b="1" spc="-20" dirty="0">
                  <a:latin typeface="Segoe UI"/>
                  <a:cs typeface="Segoe UI"/>
                </a:rPr>
                <a:t>N</a:t>
              </a:r>
              <a:r>
                <a:rPr sz="1000" b="1" dirty="0">
                  <a:latin typeface="Segoe UI"/>
                  <a:cs typeface="Segoe UI"/>
                </a:rPr>
                <a:t>S</a:t>
              </a:r>
              <a:r>
                <a:rPr sz="1000" b="1" spc="-80" dirty="0">
                  <a:latin typeface="Segoe UI"/>
                  <a:cs typeface="Segoe UI"/>
                </a:rPr>
                <a:t> </a:t>
              </a:r>
              <a:r>
                <a:rPr sz="1000" b="1" dirty="0">
                  <a:latin typeface="Segoe UI"/>
                  <a:cs typeface="Segoe UI"/>
                </a:rPr>
                <a:t>&amp;</a:t>
              </a:r>
              <a:r>
                <a:rPr sz="1000" b="1" spc="-20" dirty="0">
                  <a:latin typeface="Segoe UI"/>
                  <a:cs typeface="Segoe UI"/>
                </a:rPr>
                <a:t> </a:t>
              </a:r>
              <a:r>
                <a:rPr sz="1000" b="1" spc="-5" dirty="0">
                  <a:latin typeface="Segoe UI"/>
                  <a:cs typeface="Segoe UI"/>
                </a:rPr>
                <a:t>RES</a:t>
              </a:r>
              <a:r>
                <a:rPr sz="1000" b="1" spc="5" dirty="0">
                  <a:latin typeface="Segoe UI"/>
                  <a:cs typeface="Segoe UI"/>
                </a:rPr>
                <a:t>T</a:t>
              </a:r>
              <a:r>
                <a:rPr sz="1000" b="1" spc="-5" dirty="0">
                  <a:latin typeface="Segoe UI"/>
                  <a:cs typeface="Segoe UI"/>
                </a:rPr>
                <a:t>R</a:t>
              </a:r>
              <a:r>
                <a:rPr sz="1000" b="1" dirty="0">
                  <a:latin typeface="Segoe UI"/>
                  <a:cs typeface="Segoe UI"/>
                </a:rPr>
                <a:t>ICTI</a:t>
              </a:r>
              <a:r>
                <a:rPr sz="1000" b="1" spc="5" dirty="0">
                  <a:latin typeface="Segoe UI"/>
                  <a:cs typeface="Segoe UI"/>
                </a:rPr>
                <a:t>O</a:t>
              </a:r>
              <a:r>
                <a:rPr sz="1000" b="1" spc="-10" dirty="0">
                  <a:latin typeface="Segoe UI"/>
                  <a:cs typeface="Segoe UI"/>
                </a:rPr>
                <a:t>N</a:t>
              </a:r>
              <a:r>
                <a:rPr sz="1000" b="1" dirty="0">
                  <a:latin typeface="Segoe UI"/>
                  <a:cs typeface="Segoe UI"/>
                </a:rPr>
                <a:t>S</a:t>
              </a:r>
              <a:endParaRPr sz="1000" dirty="0">
                <a:latin typeface="Segoe UI"/>
                <a:cs typeface="Segoe UI"/>
              </a:endParaRPr>
            </a:p>
            <a:p>
              <a:pPr marL="12700">
                <a:lnSpc>
                  <a:spcPct val="100000"/>
                </a:lnSpc>
                <a:spcBef>
                  <a:spcPts val="300"/>
                </a:spcBef>
              </a:pPr>
              <a:r>
                <a:rPr sz="1000" spc="-5" dirty="0">
                  <a:latin typeface="Segoe UI"/>
                  <a:cs typeface="Segoe UI"/>
                </a:rPr>
                <a:t>Enforced</a:t>
              </a:r>
              <a:r>
                <a:rPr sz="1000" spc="-3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by</a:t>
              </a:r>
              <a:r>
                <a:rPr sz="1000" spc="-65" dirty="0">
                  <a:latin typeface="Segoe UI"/>
                  <a:cs typeface="Segoe UI"/>
                </a:rPr>
                <a:t> </a:t>
              </a:r>
              <a:r>
                <a:rPr sz="1000" spc="-5" dirty="0">
                  <a:latin typeface="Segoe UI"/>
                  <a:cs typeface="Segoe UI"/>
                </a:rPr>
                <a:t>park</a:t>
              </a:r>
              <a:r>
                <a:rPr sz="1000" spc="-25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owners</a:t>
              </a:r>
              <a:r>
                <a:rPr sz="1000" spc="-40" dirty="0">
                  <a:latin typeface="Segoe UI"/>
                  <a:cs typeface="Segoe UI"/>
                </a:rPr>
                <a:t> </a:t>
              </a:r>
              <a:r>
                <a:rPr sz="1000" dirty="0">
                  <a:latin typeface="Segoe UI"/>
                  <a:cs typeface="Segoe UI"/>
                </a:rPr>
                <a:t>association.</a:t>
              </a:r>
            </a:p>
          </p:txBody>
        </p:sp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id="{41F7C153-CEC3-4367-813F-C007314B60C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850" y="7430263"/>
              <a:ext cx="568605" cy="559128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:a16="http://schemas.microsoft.com/office/drawing/2014/main" id="{3EAD5CBD-3878-494E-BFE8-30D32CD3AF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850" y="8357931"/>
              <a:ext cx="568605" cy="559129"/>
            </a:xfrm>
            <a:prstGeom prst="rect">
              <a:avLst/>
            </a:prstGeom>
          </p:spPr>
        </p:pic>
        <p:pic>
          <p:nvPicPr>
            <p:cNvPr id="28" name="object 10">
              <a:extLst>
                <a:ext uri="{FF2B5EF4-FFF2-40B4-BE49-F238E27FC236}">
                  <a16:creationId xmlns:a16="http://schemas.microsoft.com/office/drawing/2014/main" id="{53822B85-D0A0-422E-98FE-11CCEFFC126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850" y="9265317"/>
              <a:ext cx="568605" cy="575475"/>
            </a:xfrm>
            <a:prstGeom prst="rect">
              <a:avLst/>
            </a:prstGeom>
          </p:spPr>
        </p:pic>
        <p:pic>
          <p:nvPicPr>
            <p:cNvPr id="29" name="object 11">
              <a:extLst>
                <a:ext uri="{FF2B5EF4-FFF2-40B4-BE49-F238E27FC236}">
                  <a16:creationId xmlns:a16="http://schemas.microsoft.com/office/drawing/2014/main" id="{F6F6F079-E1A6-4F36-B319-174DB925EA4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7552" y="7442963"/>
              <a:ext cx="515862" cy="618837"/>
            </a:xfrm>
            <a:prstGeom prst="rect">
              <a:avLst/>
            </a:prstGeom>
          </p:spPr>
        </p:pic>
        <p:pic>
          <p:nvPicPr>
            <p:cNvPr id="30" name="object 12">
              <a:extLst>
                <a:ext uri="{FF2B5EF4-FFF2-40B4-BE49-F238E27FC236}">
                  <a16:creationId xmlns:a16="http://schemas.microsoft.com/office/drawing/2014/main" id="{18A27432-9731-4577-907B-51D7B453D2A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2526" y="8326400"/>
              <a:ext cx="550888" cy="551433"/>
            </a:xfrm>
            <a:prstGeom prst="rect">
              <a:avLst/>
            </a:prstGeom>
          </p:spPr>
        </p:pic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7F3C6D64-FD6F-4E77-B10B-709CAD9C68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3667" y="9265315"/>
              <a:ext cx="568605" cy="575475"/>
            </a:xfrm>
            <a:prstGeom prst="rect">
              <a:avLst/>
            </a:prstGeom>
          </p:spPr>
        </p:pic>
      </p:grpSp>
      <p:sp>
        <p:nvSpPr>
          <p:cNvPr id="32" name="object 2">
            <a:extLst>
              <a:ext uri="{FF2B5EF4-FFF2-40B4-BE49-F238E27FC236}">
                <a16:creationId xmlns:a16="http://schemas.microsoft.com/office/drawing/2014/main" id="{64D4334F-7877-462F-A02F-7DEE683055B6}"/>
              </a:ext>
            </a:extLst>
          </p:cNvPr>
          <p:cNvSpPr txBox="1"/>
          <p:nvPr/>
        </p:nvSpPr>
        <p:spPr>
          <a:xfrm>
            <a:off x="2387601" y="1739778"/>
            <a:ext cx="5048249" cy="406522"/>
          </a:xfrm>
          <a:prstGeom prst="rect">
            <a:avLst/>
          </a:prstGeom>
          <a:solidFill>
            <a:srgbClr val="C0171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1.95/2.73/2.84/3.60/4.26/9.06</a:t>
            </a:r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400" b="1" spc="35" dirty="0">
                <a:solidFill>
                  <a:srgbClr val="FFFFFF"/>
                </a:solidFill>
                <a:latin typeface="+mj-lt"/>
                <a:cs typeface="Arial"/>
              </a:rPr>
              <a:t>HA</a:t>
            </a:r>
            <a:endParaRPr sz="2000" baseline="25925" dirty="0">
              <a:latin typeface="+mj-lt"/>
              <a:cs typeface="Arial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DE02601-6933-4A78-B9A2-A3B25E18D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8365"/>
            <a:ext cx="7556500" cy="3088838"/>
          </a:xfrm>
          <a:prstGeom prst="rect">
            <a:avLst/>
          </a:prstGeom>
        </p:spPr>
      </p:pic>
      <p:sp>
        <p:nvSpPr>
          <p:cNvPr id="34" name="object 16">
            <a:extLst>
              <a:ext uri="{FF2B5EF4-FFF2-40B4-BE49-F238E27FC236}">
                <a16:creationId xmlns:a16="http://schemas.microsoft.com/office/drawing/2014/main" id="{C2CFB585-59B9-495C-A967-AA17897B380F}"/>
              </a:ext>
            </a:extLst>
          </p:cNvPr>
          <p:cNvSpPr txBox="1"/>
          <p:nvPr/>
        </p:nvSpPr>
        <p:spPr>
          <a:xfrm>
            <a:off x="3122401" y="5305219"/>
            <a:ext cx="92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C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L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I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E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Segoe UI"/>
                <a:cs typeface="Segoe UI"/>
              </a:rPr>
              <a:t>NTS</a:t>
            </a:r>
            <a:endParaRPr sz="1800" dirty="0">
              <a:latin typeface="Segoe UI"/>
              <a:cs typeface="Segoe UI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0FD5815-AB28-4DA5-ADA2-F6F145FAD9C4}"/>
              </a:ext>
            </a:extLst>
          </p:cNvPr>
          <p:cNvGrpSpPr/>
          <p:nvPr/>
        </p:nvGrpSpPr>
        <p:grpSpPr>
          <a:xfrm>
            <a:off x="795348" y="5949157"/>
            <a:ext cx="6004715" cy="859981"/>
            <a:chOff x="5867846" y="7288625"/>
            <a:chExt cx="4368798" cy="859981"/>
          </a:xfrm>
        </p:grpSpPr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328A8EDD-279A-49F4-8ED2-07B371269B6C}"/>
                </a:ext>
              </a:extLst>
            </p:cNvPr>
            <p:cNvSpPr txBox="1"/>
            <p:nvPr/>
          </p:nvSpPr>
          <p:spPr>
            <a:xfrm>
              <a:off x="5867846" y="7299612"/>
              <a:ext cx="1028065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5600" indent="-342900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354965" algn="l"/>
                  <a:tab pos="355600" algn="l"/>
                </a:tabLst>
              </a:pP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Mub</a:t>
              </a:r>
              <a:r>
                <a:rPr sz="1800" spc="5" dirty="0">
                  <a:solidFill>
                    <a:srgbClr val="212A35"/>
                  </a:solidFill>
                  <a:latin typeface="Calibri"/>
                  <a:cs typeface="Calibri"/>
                </a:rPr>
                <a:t>e</a:t>
              </a: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a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/>
                <a:tabLst>
                  <a:tab pos="354965" algn="l"/>
                  <a:tab pos="355600" algn="l"/>
                </a:tabLst>
              </a:pPr>
              <a:r>
                <a:rPr sz="1800" spc="-5" dirty="0">
                  <a:solidFill>
                    <a:srgbClr val="212A35"/>
                  </a:solidFill>
                  <a:latin typeface="Calibri"/>
                  <a:cs typeface="Calibri"/>
                </a:rPr>
                <a:t>Fisher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/>
                <a:tabLst>
                  <a:tab pos="354965" algn="l"/>
                  <a:tab pos="355600" algn="l"/>
                </a:tabLst>
              </a:pP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GMD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5E3BF593-D022-40CB-9E56-1FCFD9B5D535}"/>
                </a:ext>
              </a:extLst>
            </p:cNvPr>
            <p:cNvSpPr txBox="1"/>
            <p:nvPr/>
          </p:nvSpPr>
          <p:spPr>
            <a:xfrm>
              <a:off x="7328980" y="7299612"/>
              <a:ext cx="1013460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5600" indent="-342900">
                <a:lnSpc>
                  <a:spcPct val="100000"/>
                </a:lnSpc>
                <a:spcBef>
                  <a:spcPts val="100"/>
                </a:spcBef>
                <a:buAutoNum type="arabicPeriod" startAt="4"/>
                <a:tabLst>
                  <a:tab pos="354965" algn="l"/>
                  <a:tab pos="355600" algn="l"/>
                </a:tabLst>
              </a:pPr>
              <a:r>
                <a:rPr sz="1800" spc="-15" dirty="0">
                  <a:solidFill>
                    <a:srgbClr val="212A35"/>
                  </a:solidFill>
                  <a:latin typeface="Calibri"/>
                  <a:cs typeface="Calibri"/>
                </a:rPr>
                <a:t>Elrad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 startAt="4"/>
                <a:tabLst>
                  <a:tab pos="354965" algn="l"/>
                  <a:tab pos="355600" algn="l"/>
                </a:tabLst>
              </a:pP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BOSCH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 startAt="4"/>
                <a:tabLst>
                  <a:tab pos="354965" algn="l"/>
                  <a:tab pos="355600" algn="l"/>
                </a:tabLst>
              </a:pP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GKN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8EF662A6-BB1F-4F84-82DD-1D4A1BF8FC85}"/>
                </a:ext>
              </a:extLst>
            </p:cNvPr>
            <p:cNvSpPr txBox="1"/>
            <p:nvPr/>
          </p:nvSpPr>
          <p:spPr>
            <a:xfrm>
              <a:off x="8775509" y="7288625"/>
              <a:ext cx="1461135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5600" indent="-342900">
                <a:lnSpc>
                  <a:spcPct val="100000"/>
                </a:lnSpc>
                <a:spcBef>
                  <a:spcPts val="100"/>
                </a:spcBef>
                <a:buAutoNum type="arabicPeriod" startAt="7"/>
                <a:tabLst>
                  <a:tab pos="354965" algn="l"/>
                  <a:tab pos="355600" algn="l"/>
                </a:tabLst>
              </a:pPr>
              <a:r>
                <a:rPr sz="1800" spc="-5" dirty="0">
                  <a:solidFill>
                    <a:srgbClr val="212A35"/>
                  </a:solidFill>
                  <a:latin typeface="Calibri"/>
                  <a:cs typeface="Calibri"/>
                </a:rPr>
                <a:t>Hiho</a:t>
              </a:r>
              <a:r>
                <a:rPr sz="1800" spc="-45" dirty="0">
                  <a:solidFill>
                    <a:srgbClr val="212A35"/>
                  </a:solidFill>
                  <a:latin typeface="Calibri"/>
                  <a:cs typeface="Calibri"/>
                </a:rPr>
                <a:t> </a:t>
              </a:r>
              <a:r>
                <a:rPr sz="1800" spc="-5" dirty="0">
                  <a:solidFill>
                    <a:srgbClr val="212A35"/>
                  </a:solidFill>
                  <a:latin typeface="Calibri"/>
                  <a:cs typeface="Calibri"/>
                </a:rPr>
                <a:t>Wheel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 startAt="7"/>
                <a:tabLst>
                  <a:tab pos="354965" algn="l"/>
                  <a:tab pos="355600" algn="l"/>
                </a:tabLst>
              </a:pPr>
              <a:r>
                <a:rPr sz="1800" spc="-10" dirty="0">
                  <a:solidFill>
                    <a:srgbClr val="212A35"/>
                  </a:solidFill>
                  <a:latin typeface="Calibri"/>
                  <a:cs typeface="Calibri"/>
                </a:rPr>
                <a:t>Promeba</a:t>
              </a:r>
              <a:endParaRPr sz="1800" dirty="0">
                <a:latin typeface="Calibri"/>
                <a:cs typeface="Calibri"/>
              </a:endParaRPr>
            </a:p>
            <a:p>
              <a:pPr marL="355600" indent="-342900">
                <a:lnSpc>
                  <a:spcPct val="100000"/>
                </a:lnSpc>
                <a:buAutoNum type="arabicPeriod" startAt="7"/>
                <a:tabLst>
                  <a:tab pos="354965" algn="l"/>
                  <a:tab pos="355600" algn="l"/>
                </a:tabLst>
              </a:pPr>
              <a:r>
                <a:rPr sz="1800" spc="-15" dirty="0">
                  <a:solidFill>
                    <a:srgbClr val="212A35"/>
                  </a:solidFill>
                  <a:latin typeface="Calibri"/>
                  <a:cs typeface="Calibri"/>
                </a:rPr>
                <a:t>Layer</a:t>
              </a:r>
              <a:r>
                <a:rPr sz="1800" spc="-30" dirty="0">
                  <a:solidFill>
                    <a:srgbClr val="212A35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212A35"/>
                  </a:solidFill>
                  <a:latin typeface="Calibri"/>
                  <a:cs typeface="Calibri"/>
                </a:rPr>
                <a:t>9</a:t>
              </a:r>
              <a:endParaRPr sz="18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D136D5-11B4-4FFF-B672-8072FFDA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" y="1871285"/>
            <a:ext cx="4742035" cy="3171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73F4B0-5B18-4736-AE2B-9D0ED836B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4" y="1842135"/>
            <a:ext cx="2754086" cy="32009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A5F2E9-0EB5-4539-990D-E392B3780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" y="7632700"/>
            <a:ext cx="4419600" cy="2209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A2D1A7-4092-45EF-94B3-8D852E8B0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71" y="7632701"/>
            <a:ext cx="2992644" cy="2209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F3CC3EB-CD88-4443-B337-A556758D7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62" y="5089911"/>
            <a:ext cx="3817853" cy="24491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D197A8-45E9-4C48-B4EB-E79F8D94AA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4" y="5663135"/>
            <a:ext cx="3431496" cy="1511222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605DAA17-5AC5-4991-AF5F-5990778BC531}"/>
              </a:ext>
            </a:extLst>
          </p:cNvPr>
          <p:cNvSpPr txBox="1"/>
          <p:nvPr/>
        </p:nvSpPr>
        <p:spPr>
          <a:xfrm>
            <a:off x="2406650" y="1434978"/>
            <a:ext cx="5048249" cy="406522"/>
          </a:xfrm>
          <a:prstGeom prst="rect">
            <a:avLst/>
          </a:prstGeom>
          <a:solidFill>
            <a:srgbClr val="C0171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1.95/2.73/2.84/3.60/4.26/9.06</a:t>
            </a:r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400" b="1" spc="35" dirty="0">
                <a:solidFill>
                  <a:srgbClr val="FFFFFF"/>
                </a:solidFill>
                <a:latin typeface="+mj-lt"/>
                <a:cs typeface="Arial"/>
              </a:rPr>
              <a:t>HA</a:t>
            </a:r>
            <a:endParaRPr sz="2000" baseline="25925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5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72763F8A-2D29-4838-BA28-246D4610E181}"/>
              </a:ext>
            </a:extLst>
          </p:cNvPr>
          <p:cNvSpPr txBox="1">
            <a:spLocks/>
          </p:cNvSpPr>
          <p:nvPr/>
        </p:nvSpPr>
        <p:spPr>
          <a:xfrm>
            <a:off x="336187" y="7485565"/>
            <a:ext cx="3232873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3000" kern="0" dirty="0"/>
              <a:t>   Mapa </a:t>
            </a:r>
          </a:p>
          <a:p>
            <a:pPr marL="12700">
              <a:spcBef>
                <a:spcPts val="100"/>
              </a:spcBef>
            </a:pPr>
            <a:r>
              <a:rPr lang="es-MX" sz="3000" kern="0" dirty="0"/>
              <a:t>    de </a:t>
            </a:r>
          </a:p>
          <a:p>
            <a:pPr marL="12700">
              <a:spcBef>
                <a:spcPts val="100"/>
              </a:spcBef>
            </a:pPr>
            <a:r>
              <a:rPr lang="es-MX" sz="3000" kern="0" dirty="0"/>
              <a:t>ubicación</a:t>
            </a:r>
            <a:endParaRPr lang="es-MX" sz="3000" kern="0" spc="-5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73D3079B-9047-4D4E-B489-C524EE43E489}"/>
              </a:ext>
            </a:extLst>
          </p:cNvPr>
          <p:cNvPicPr/>
          <p:nvPr/>
        </p:nvPicPr>
        <p:blipFill rotWithShape="1">
          <a:blip r:embed="rId2" cstate="print"/>
          <a:srcRect l="7375" r="26748" b="10644"/>
          <a:stretch/>
        </p:blipFill>
        <p:spPr>
          <a:xfrm>
            <a:off x="589546" y="2182451"/>
            <a:ext cx="3167710" cy="2457538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0FFB1FE8-167C-4BB5-9960-F20C3CD423A3}"/>
              </a:ext>
            </a:extLst>
          </p:cNvPr>
          <p:cNvSpPr txBox="1"/>
          <p:nvPr/>
        </p:nvSpPr>
        <p:spPr>
          <a:xfrm>
            <a:off x="3971087" y="2943860"/>
            <a:ext cx="3167710" cy="164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290"/>
              </a:lnSpc>
              <a:spcBef>
                <a:spcPts val="64"/>
              </a:spcBef>
            </a:pPr>
            <a:r>
              <a:rPr sz="1200" b="1" spc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IMPORTANT</a:t>
            </a:r>
            <a:r>
              <a:rPr sz="1200" b="1" spc="86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 </a:t>
            </a:r>
            <a:r>
              <a:rPr sz="1200" b="1" spc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CITIES</a:t>
            </a:r>
            <a:endParaRPr lang="es-MX" sz="1200" b="1" spc="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 marL="12700" marR="22860">
              <a:lnSpc>
                <a:spcPts val="1290"/>
              </a:lnSpc>
              <a:spcBef>
                <a:spcPts val="64"/>
              </a:spcBef>
            </a:pPr>
            <a:endParaRPr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León</a:t>
            </a: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Silao</a:t>
            </a: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Guanajuato</a:t>
            </a: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Salamanca</a:t>
            </a: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San Miguel de Allende</a:t>
            </a:r>
          </a:p>
          <a:p>
            <a:pPr marL="184150" marR="1497611" indent="-171450">
              <a:lnSpc>
                <a:spcPct val="100041"/>
              </a:lnSpc>
              <a:buFont typeface="Wingdings" panose="05000000000000000000" pitchFamily="2" charset="2"/>
              <a:buChar char="q"/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Querétaro</a:t>
            </a:r>
            <a:endParaRPr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77798D69-FBDE-4C23-AA6C-82876DC668F5}"/>
              </a:ext>
            </a:extLst>
          </p:cNvPr>
          <p:cNvSpPr txBox="1"/>
          <p:nvPr/>
        </p:nvSpPr>
        <p:spPr>
          <a:xfrm>
            <a:off x="5988050" y="2943860"/>
            <a:ext cx="529691" cy="909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sz="1200" b="1" spc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MN</a:t>
            </a:r>
            <a:endParaRPr lang="es-MX" sz="1200" b="1" spc="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 marL="12700">
              <a:lnSpc>
                <a:spcPts val="1290"/>
              </a:lnSpc>
              <a:spcBef>
                <a:spcPts val="64"/>
              </a:spcBef>
            </a:pPr>
            <a:endParaRPr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70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70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90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40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65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endParaRPr lang="es-MX" sz="1200" dirty="0">
              <a:solidFill>
                <a:srgbClr val="00005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r>
              <a:rPr lang="es-MX" sz="120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Himalaya" panose="01010100010101010101" pitchFamily="2" charset="0"/>
              </a:rPr>
              <a:t>50</a:t>
            </a:r>
          </a:p>
          <a:p>
            <a:pPr marL="12700" marR="22860">
              <a:lnSpc>
                <a:spcPct val="95825"/>
              </a:lnSpc>
              <a:spcBef>
                <a:spcPts val="60"/>
              </a:spcBef>
            </a:pPr>
            <a:endParaRPr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96F67AD-5033-45E6-B2AB-F27DD109AAA7}"/>
              </a:ext>
            </a:extLst>
          </p:cNvPr>
          <p:cNvSpPr txBox="1"/>
          <p:nvPr/>
        </p:nvSpPr>
        <p:spPr>
          <a:xfrm>
            <a:off x="4217862" y="2362989"/>
            <a:ext cx="2455988" cy="24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1400" b="1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DISTANCE</a:t>
            </a:r>
            <a:r>
              <a:rPr sz="1400" b="1" spc="111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 </a:t>
            </a:r>
            <a:r>
              <a:rPr sz="1400" b="1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TO</a:t>
            </a:r>
            <a:r>
              <a:rPr sz="1400" b="1" spc="13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 </a:t>
            </a:r>
            <a:r>
              <a:rPr sz="1400" b="1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sz="1400" b="1" spc="-115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 </a:t>
            </a:r>
            <a:r>
              <a:rPr sz="1400" b="1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DISTANCIA</a:t>
            </a:r>
            <a:r>
              <a:rPr sz="1400" b="1" spc="115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 </a:t>
            </a:r>
            <a:r>
              <a:rPr sz="1400" b="1" spc="0" dirty="0">
                <a:solidFill>
                  <a:srgbClr val="0000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A</a:t>
            </a:r>
            <a:endParaRPr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A14909-F21A-4858-BA84-B12572F42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83" t="15921" b="12399"/>
          <a:stretch/>
        </p:blipFill>
        <p:spPr>
          <a:xfrm>
            <a:off x="2222578" y="6577187"/>
            <a:ext cx="5060356" cy="3180614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B9D85014-4D7A-43F3-A241-554851A73A89}"/>
              </a:ext>
            </a:extLst>
          </p:cNvPr>
          <p:cNvSpPr txBox="1"/>
          <p:nvPr/>
        </p:nvSpPr>
        <p:spPr>
          <a:xfrm>
            <a:off x="523513" y="5436395"/>
            <a:ext cx="2797538" cy="584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rgbClr val="096300"/>
                </a:solidFill>
                <a:latin typeface="Simplified Arabic"/>
                <a:cs typeface="Simplified Arabic"/>
              </a:rPr>
              <a:t>Disponible</a:t>
            </a:r>
            <a:r>
              <a:rPr lang="es-MX" sz="2400" dirty="0">
                <a:solidFill>
                  <a:srgbClr val="096300"/>
                </a:solidFill>
                <a:latin typeface="Simplified Arabic"/>
                <a:cs typeface="Simplified Arabic"/>
              </a:rPr>
              <a:t>/</a:t>
            </a:r>
            <a:r>
              <a:rPr lang="es-MX" sz="2400" dirty="0" err="1">
                <a:solidFill>
                  <a:srgbClr val="096300"/>
                </a:solidFill>
                <a:latin typeface="Simplified Arabic"/>
                <a:cs typeface="Simplified Arabic"/>
              </a:rPr>
              <a:t>Available</a:t>
            </a:r>
            <a:r>
              <a:rPr lang="es-MX" sz="2400" dirty="0">
                <a:solidFill>
                  <a:srgbClr val="096300"/>
                </a:solidFill>
                <a:latin typeface="Simplified Arabic"/>
                <a:cs typeface="Simplified Arabic"/>
              </a:rPr>
              <a:t>:           	                </a:t>
            </a:r>
            <a:endParaRPr sz="2400" dirty="0">
              <a:latin typeface="Simplified Arabic"/>
              <a:cs typeface="Simplified Arabic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A740C0-B90F-40AD-A488-EA3123CFEBAD}"/>
              </a:ext>
            </a:extLst>
          </p:cNvPr>
          <p:cNvSpPr/>
          <p:nvPr/>
        </p:nvSpPr>
        <p:spPr>
          <a:xfrm>
            <a:off x="3503027" y="5196223"/>
            <a:ext cx="3352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4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US$</a:t>
            </a:r>
            <a:r>
              <a:rPr lang="es-MX" sz="4400" spc="-1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es-MX" sz="4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48</a:t>
            </a:r>
            <a:r>
              <a:rPr lang="es-MX" sz="4400" spc="-2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es-MX" sz="800" spc="3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EN</a:t>
            </a:r>
            <a:r>
              <a:rPr lang="es-MX" sz="800" spc="13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es-MX" sz="800" spc="4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VENTA M2</a:t>
            </a:r>
            <a:endParaRPr lang="es-MX" sz="800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3BE73B1D-7F4A-446A-A606-AAE37E03EFB2}"/>
              </a:ext>
            </a:extLst>
          </p:cNvPr>
          <p:cNvSpPr txBox="1"/>
          <p:nvPr/>
        </p:nvSpPr>
        <p:spPr>
          <a:xfrm>
            <a:off x="2387601" y="1739778"/>
            <a:ext cx="5048249" cy="406522"/>
          </a:xfrm>
          <a:prstGeom prst="rect">
            <a:avLst/>
          </a:prstGeom>
          <a:solidFill>
            <a:srgbClr val="C01717"/>
          </a:solidFill>
          <a:ln w="12192"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1.95/2.73/2.84/3.60/4.26/9.06</a:t>
            </a:r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MX" sz="2400" b="1" spc="35" dirty="0">
                <a:solidFill>
                  <a:srgbClr val="FFFFFF"/>
                </a:solidFill>
                <a:latin typeface="+mj-lt"/>
                <a:cs typeface="Arial"/>
              </a:rPr>
              <a:t>HA</a:t>
            </a:r>
            <a:endParaRPr sz="2000" baseline="25925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44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225</Words>
  <Application>Microsoft Office PowerPoint</Application>
  <PresentationFormat>Personalizado</PresentationFormat>
  <Paragraphs>65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Microsoft JhengHei</vt:lpstr>
      <vt:lpstr>Arial</vt:lpstr>
      <vt:lpstr>Calibri</vt:lpstr>
      <vt:lpstr>Microsoft Sans Serif</vt:lpstr>
      <vt:lpstr>Segoe UI</vt:lpstr>
      <vt:lpstr>Simplified Arabic</vt:lpstr>
      <vt:lpstr>Tahoma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 Silao</dc:title>
  <dc:creator>PROFESIONAL</dc:creator>
  <cp:lastModifiedBy>Oscar Jose</cp:lastModifiedBy>
  <cp:revision>97</cp:revision>
  <dcterms:created xsi:type="dcterms:W3CDTF">2023-02-13T14:38:06Z</dcterms:created>
  <dcterms:modified xsi:type="dcterms:W3CDTF">2023-10-26T19:52:15Z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2023-02-13T00:00:00Z</vt:filetime>
  </property>
</Properties>
</file>