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91" autoAdjust="0"/>
  </p:normalViewPr>
  <p:slideViewPr>
    <p:cSldViewPr>
      <p:cViewPr>
        <p:scale>
          <a:sx n="91" d="100"/>
          <a:sy n="91" d="100"/>
        </p:scale>
        <p:origin x="1140" y="-14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C11F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C11F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C11F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939526"/>
            <a:ext cx="7555992" cy="7528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2415" y="380999"/>
            <a:ext cx="2127504" cy="713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323" y="41859"/>
            <a:ext cx="6905853" cy="124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C11F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26560" y="1162856"/>
            <a:ext cx="2920365" cy="437299"/>
          </a:xfrm>
          <a:prstGeom prst="rect">
            <a:avLst/>
          </a:prstGeom>
          <a:solidFill>
            <a:srgbClr val="C11F2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290"/>
              </a:spcBef>
            </a:pPr>
            <a:r>
              <a:rPr sz="26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1,600</a:t>
            </a:r>
            <a:r>
              <a:rPr sz="2600" b="1" spc="17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s-MX" sz="2600" b="1" spc="45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m</a:t>
            </a:r>
            <a:r>
              <a:rPr sz="2250" b="1" spc="67" baseline="25925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2</a:t>
            </a:r>
            <a:endParaRPr sz="2250" baseline="25925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6050" y="6747489"/>
            <a:ext cx="2459249" cy="2257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Narrow" panose="020B0606020202030204" pitchFamily="34" charset="0"/>
                <a:cs typeface="Arial MT"/>
              </a:rPr>
              <a:t>Nave</a:t>
            </a:r>
            <a:r>
              <a:rPr lang="es-MX" sz="1000" spc="185" dirty="0">
                <a:latin typeface="Arial Narrow" panose="020B0606020202030204" pitchFamily="34" charset="0"/>
                <a:cs typeface="Arial MT"/>
              </a:rPr>
              <a:t> </a:t>
            </a:r>
            <a:r>
              <a:rPr lang="es-MX" sz="1000" dirty="0">
                <a:latin typeface="Arial Narrow" panose="020B0606020202030204" pitchFamily="34" charset="0"/>
                <a:cs typeface="Arial MT"/>
              </a:rPr>
              <a:t>dentro de</a:t>
            </a:r>
            <a:r>
              <a:rPr sz="1000" spc="6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Parque</a:t>
            </a:r>
            <a:r>
              <a:rPr sz="1000" spc="25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Industrial</a:t>
            </a:r>
            <a:endParaRPr lang="es-MX" sz="1000" spc="15" dirty="0">
              <a:latin typeface="Arial Narrow" panose="020B060602020203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00" spc="4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20" dirty="0">
                <a:latin typeface="Arial Narrow" panose="020B0606020202030204" pitchFamily="34" charset="0"/>
                <a:cs typeface="Arial MT"/>
              </a:rPr>
              <a:t> </a:t>
            </a:r>
            <a:endParaRPr lang="es-MX" sz="1000" spc="20" dirty="0">
              <a:latin typeface="Arial Narrow" panose="020B060602020203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1000" spc="-5" dirty="0">
                <a:latin typeface="Arial Narrow" panose="020B0606020202030204" pitchFamily="34" charset="0"/>
                <a:cs typeface="Arial MT"/>
              </a:rPr>
              <a:t>- </a:t>
            </a:r>
            <a:r>
              <a:rPr sz="1000" spc="-5" dirty="0" err="1">
                <a:latin typeface="Arial Narrow" panose="020B0606020202030204" pitchFamily="34" charset="0"/>
                <a:cs typeface="Arial MT"/>
              </a:rPr>
              <a:t>Columnas</a:t>
            </a:r>
            <a:r>
              <a:rPr sz="1000" spc="-6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principales</a:t>
            </a:r>
            <a:r>
              <a:rPr sz="1000" spc="6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a </a:t>
            </a:r>
            <a:r>
              <a:rPr sz="1000" spc="-30" dirty="0">
                <a:latin typeface="Arial Narrow" panose="020B0606020202030204" pitchFamily="34" charset="0"/>
                <a:cs typeface="Arial MT"/>
              </a:rPr>
              <a:t>base</a:t>
            </a:r>
            <a:r>
              <a:rPr sz="1000" spc="2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de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45" dirty="0">
                <a:latin typeface="Arial Narrow" panose="020B0606020202030204" pitchFamily="34" charset="0"/>
                <a:cs typeface="Arial MT"/>
              </a:rPr>
              <a:t>IR </a:t>
            </a:r>
            <a:r>
              <a:rPr sz="1000" spc="-4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457</a:t>
            </a:r>
            <a:r>
              <a:rPr sz="1000" spc="45" dirty="0">
                <a:latin typeface="Arial Narrow" panose="020B0606020202030204" pitchFamily="34" charset="0"/>
                <a:cs typeface="Arial MT"/>
              </a:rPr>
              <a:t>x</a:t>
            </a:r>
            <a:r>
              <a:rPr sz="1000" spc="10" dirty="0">
                <a:latin typeface="Arial Narrow" panose="020B0606020202030204" pitchFamily="34" charset="0"/>
                <a:cs typeface="Arial MT"/>
              </a:rPr>
              <a:t>89</a:t>
            </a:r>
            <a:r>
              <a:rPr sz="1000" spc="30" dirty="0">
                <a:latin typeface="Arial Narrow" panose="020B0606020202030204" pitchFamily="34" charset="0"/>
                <a:cs typeface="Arial MT"/>
              </a:rPr>
              <a:t>.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1</a:t>
            </a:r>
            <a:r>
              <a:rPr sz="1000" spc="-45" dirty="0">
                <a:latin typeface="Arial Narrow" panose="020B0606020202030204" pitchFamily="34" charset="0"/>
                <a:cs typeface="Arial MT"/>
              </a:rPr>
              <a:t> </a:t>
            </a:r>
            <a:r>
              <a:rPr lang="es-MX" sz="1000" spc="-45" dirty="0">
                <a:latin typeface="Arial Narrow" panose="020B0606020202030204" pitchFamily="34" charset="0"/>
                <a:cs typeface="Arial MT"/>
              </a:rPr>
              <a:t> 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1000" spc="-45" dirty="0">
                <a:latin typeface="Arial Narrow" panose="020B0606020202030204" pitchFamily="34" charset="0"/>
                <a:cs typeface="Arial MT"/>
              </a:rPr>
              <a:t>   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(</a:t>
            </a:r>
            <a:r>
              <a:rPr sz="1000" spc="-25" dirty="0" err="1">
                <a:latin typeface="Arial Narrow" panose="020B0606020202030204" pitchFamily="34" charset="0"/>
                <a:cs typeface="Arial MT"/>
              </a:rPr>
              <a:t>s</a:t>
            </a:r>
            <a:r>
              <a:rPr sz="1000" spc="-10" dirty="0" err="1">
                <a:latin typeface="Arial Narrow" panose="020B0606020202030204" pitchFamily="34" charset="0"/>
                <a:cs typeface="Arial MT"/>
              </a:rPr>
              <a:t>egú</a:t>
            </a:r>
            <a:r>
              <a:rPr sz="1000" dirty="0" err="1">
                <a:latin typeface="Arial Narrow" panose="020B0606020202030204" pitchFamily="34" charset="0"/>
                <a:cs typeface="Arial MT"/>
              </a:rPr>
              <a:t>n</a:t>
            </a:r>
            <a:r>
              <a:rPr lang="es-MX" sz="1000" spc="-5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25" dirty="0">
                <a:latin typeface="Arial Narrow" panose="020B0606020202030204" pitchFamily="34" charset="0"/>
                <a:cs typeface="Arial MT"/>
              </a:rPr>
              <a:t>m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anua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l 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d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15" dirty="0">
                <a:latin typeface="Arial Narrow" panose="020B0606020202030204" pitchFamily="34" charset="0"/>
                <a:cs typeface="Arial MT"/>
              </a:rPr>
              <a:t>I.</a:t>
            </a:r>
            <a:r>
              <a:rPr sz="1000" spc="-20" dirty="0">
                <a:latin typeface="Arial Narrow" panose="020B0606020202030204" pitchFamily="34" charset="0"/>
                <a:cs typeface="Arial MT"/>
              </a:rPr>
              <a:t>M</a:t>
            </a:r>
            <a:r>
              <a:rPr sz="1000" spc="-15" dirty="0">
                <a:latin typeface="Arial Narrow" panose="020B0606020202030204" pitchFamily="34" charset="0"/>
                <a:cs typeface="Arial MT"/>
              </a:rPr>
              <a:t>.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C</a:t>
            </a:r>
            <a:r>
              <a:rPr sz="1000" spc="-15" dirty="0">
                <a:latin typeface="Arial Narrow" panose="020B0606020202030204" pitchFamily="34" charset="0"/>
                <a:cs typeface="Arial MT"/>
              </a:rPr>
              <a:t>.</a:t>
            </a:r>
            <a:r>
              <a:rPr sz="1000" spc="-45" dirty="0">
                <a:latin typeface="Arial Narrow" panose="020B0606020202030204" pitchFamily="34" charset="0"/>
                <a:cs typeface="Arial MT"/>
              </a:rPr>
              <a:t>A</a:t>
            </a:r>
            <a:r>
              <a:rPr sz="1000" spc="-40" dirty="0">
                <a:latin typeface="Arial Narrow" panose="020B0606020202030204" pitchFamily="34" charset="0"/>
                <a:cs typeface="Arial MT"/>
              </a:rPr>
              <a:t>.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)</a:t>
            </a:r>
            <a:r>
              <a:rPr sz="1000" spc="-10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o</a:t>
            </a:r>
            <a:r>
              <a:rPr sz="1000" spc="4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114" dirty="0">
                <a:latin typeface="Arial Narrow" panose="020B0606020202030204" pitchFamily="34" charset="0"/>
                <a:cs typeface="Arial MT"/>
              </a:rPr>
              <a:t>IP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R  </a:t>
            </a:r>
            <a:r>
              <a:rPr sz="1000" spc="20" dirty="0">
                <a:latin typeface="Arial Narrow" panose="020B0606020202030204" pitchFamily="34" charset="0"/>
                <a:cs typeface="Arial MT"/>
              </a:rPr>
              <a:t>18x60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a </a:t>
            </a:r>
            <a:r>
              <a:rPr sz="1000" spc="-5" dirty="0" err="1">
                <a:latin typeface="Arial Narrow" panose="020B0606020202030204" pitchFamily="34" charset="0"/>
                <a:cs typeface="Arial MT"/>
              </a:rPr>
              <a:t>cada</a:t>
            </a:r>
            <a:endParaRPr lang="es-MX" sz="1000" spc="-5" dirty="0">
              <a:latin typeface="Arial Narrow" panose="020B060602020203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1000" spc="-5" dirty="0">
                <a:latin typeface="Arial Narrow" panose="020B0606020202030204" pitchFamily="34" charset="0"/>
                <a:cs typeface="Arial MT"/>
              </a:rPr>
              <a:t> 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8 </a:t>
            </a:r>
            <a:r>
              <a:rPr lang="es-MX" sz="100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0" dirty="0">
                <a:latin typeface="Arial Narrow" panose="020B0606020202030204" pitchFamily="34" charset="0"/>
                <a:cs typeface="Arial MT"/>
              </a:rPr>
              <a:t>m,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a </a:t>
            </a:r>
            <a:r>
              <a:rPr sz="1000" spc="20" dirty="0">
                <a:latin typeface="Arial Narrow" panose="020B0606020202030204" pitchFamily="34" charset="0"/>
                <a:cs typeface="Arial MT"/>
              </a:rPr>
              <a:t>lo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largo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de </a:t>
            </a:r>
            <a:r>
              <a:rPr sz="1000" spc="10" dirty="0">
                <a:latin typeface="Arial Narrow" panose="020B0606020202030204" pitchFamily="34" charset="0"/>
                <a:cs typeface="Arial MT"/>
              </a:rPr>
              <a:t>la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nave. 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 </a:t>
            </a:r>
            <a:endParaRPr lang="es-MX" sz="1000" spc="5" dirty="0">
              <a:latin typeface="Arial Narrow" panose="020B060602020203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1000" spc="5" dirty="0">
                <a:latin typeface="Arial Narrow" panose="020B0606020202030204" pitchFamily="34" charset="0"/>
                <a:cs typeface="Arial MT"/>
              </a:rPr>
              <a:t>- </a:t>
            </a:r>
            <a:r>
              <a:rPr sz="1000" spc="5" dirty="0" err="1">
                <a:latin typeface="Arial Narrow" panose="020B0606020202030204" pitchFamily="34" charset="0"/>
                <a:cs typeface="Arial MT"/>
              </a:rPr>
              <a:t>Plataforma</a:t>
            </a:r>
            <a:r>
              <a:rPr sz="1000" spc="10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a</a:t>
            </a:r>
            <a:r>
              <a:rPr sz="1000" spc="7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30" dirty="0">
                <a:latin typeface="Arial Narrow" panose="020B0606020202030204" pitchFamily="34" charset="0"/>
                <a:cs typeface="Arial MT"/>
              </a:rPr>
              <a:t>base</a:t>
            </a:r>
            <a:r>
              <a:rPr sz="1000" spc="8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de</a:t>
            </a:r>
            <a:r>
              <a:rPr sz="1000" spc="12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3</a:t>
            </a:r>
            <a:r>
              <a:rPr sz="1000" spc="10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capas</a:t>
            </a:r>
            <a:r>
              <a:rPr sz="1000" spc="6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de</a:t>
            </a:r>
            <a:r>
              <a:rPr sz="1000" spc="7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 err="1">
                <a:latin typeface="Arial Narrow" panose="020B0606020202030204" pitchFamily="34" charset="0"/>
                <a:cs typeface="Arial MT"/>
              </a:rPr>
              <a:t>tepetate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e</a:t>
            </a:r>
            <a:endParaRPr lang="es-MX" sz="1000" spc="5" dirty="0">
              <a:latin typeface="Arial Narrow" panose="020B060602020203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1000" spc="5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5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2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0</a:t>
            </a:r>
            <a:r>
              <a:rPr sz="1000" spc="7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c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m</a:t>
            </a:r>
            <a:r>
              <a:rPr sz="1000" spc="8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spc="4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s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pe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s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o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r,</a:t>
            </a:r>
            <a:r>
              <a:rPr sz="1000" spc="6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25" dirty="0">
                <a:latin typeface="Arial Narrow" panose="020B0606020202030204" pitchFamily="34" charset="0"/>
                <a:cs typeface="Arial MT"/>
              </a:rPr>
              <a:t>c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o</a:t>
            </a:r>
            <a:r>
              <a:rPr sz="1000" spc="50" dirty="0">
                <a:latin typeface="Arial Narrow" panose="020B0606020202030204" pitchFamily="34" charset="0"/>
                <a:cs typeface="Arial MT"/>
              </a:rPr>
              <a:t>m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pa</a:t>
            </a:r>
            <a:r>
              <a:rPr sz="1000" spc="25" dirty="0">
                <a:latin typeface="Arial Narrow" panose="020B0606020202030204" pitchFamily="34" charset="0"/>
                <a:cs typeface="Arial MT"/>
              </a:rPr>
              <a:t>c</a:t>
            </a:r>
            <a:r>
              <a:rPr sz="1000" spc="30" dirty="0">
                <a:latin typeface="Arial Narrow" panose="020B0606020202030204" pitchFamily="34" charset="0"/>
                <a:cs typeface="Arial MT"/>
              </a:rPr>
              <a:t>t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o</a:t>
            </a:r>
            <a:r>
              <a:rPr sz="1000" spc="8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a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l</a:t>
            </a:r>
            <a:r>
              <a:rPr sz="1000" spc="4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80" dirty="0">
                <a:latin typeface="Arial Narrow" panose="020B0606020202030204" pitchFamily="34" charset="0"/>
                <a:cs typeface="Arial MT"/>
              </a:rPr>
              <a:t>95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%</a:t>
            </a:r>
            <a:r>
              <a:rPr sz="1000" spc="-5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de  peso</a:t>
            </a:r>
            <a:r>
              <a:rPr sz="1000" spc="45" dirty="0">
                <a:latin typeface="Arial Narrow" panose="020B0606020202030204" pitchFamily="34" charset="0"/>
                <a:cs typeface="Arial MT"/>
              </a:rPr>
              <a:t> </a:t>
            </a:r>
            <a:endParaRPr lang="es-MX" sz="1000" spc="45" dirty="0">
              <a:latin typeface="Arial Narrow" panose="020B060602020203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1000" spc="45" dirty="0">
                <a:latin typeface="Arial Narrow" panose="020B0606020202030204" pitchFamily="34" charset="0"/>
                <a:cs typeface="Arial MT"/>
              </a:rPr>
              <a:t>  </a:t>
            </a:r>
            <a:r>
              <a:rPr sz="1000" spc="25" dirty="0" err="1">
                <a:latin typeface="Arial Narrow" panose="020B0606020202030204" pitchFamily="34" charset="0"/>
                <a:cs typeface="Arial MT"/>
              </a:rPr>
              <a:t>volumétrico</a:t>
            </a:r>
            <a:r>
              <a:rPr sz="1000" spc="-3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seco</a:t>
            </a:r>
            <a:r>
              <a:rPr sz="1000" spc="4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máximo.</a:t>
            </a:r>
            <a:endParaRPr sz="1000" dirty="0">
              <a:latin typeface="Arial Narrow" panose="020B0606020202030204" pitchFamily="34" charset="0"/>
              <a:cs typeface="Arial MT"/>
            </a:endParaRPr>
          </a:p>
          <a:p>
            <a:pPr marL="12700" marR="129539" algn="just">
              <a:lnSpc>
                <a:spcPct val="100000"/>
              </a:lnSpc>
              <a:spcBef>
                <a:spcPts val="5"/>
              </a:spcBef>
            </a:pPr>
            <a:r>
              <a:rPr lang="es-MX" sz="1000" spc="-5" dirty="0">
                <a:latin typeface="Arial Narrow" panose="020B0606020202030204" pitchFamily="34" charset="0"/>
                <a:cs typeface="Arial MT"/>
              </a:rPr>
              <a:t>- </a:t>
            </a:r>
            <a:r>
              <a:rPr sz="1000" spc="-5" dirty="0" err="1">
                <a:latin typeface="Arial Narrow" panose="020B0606020202030204" pitchFamily="34" charset="0"/>
                <a:cs typeface="Arial MT"/>
              </a:rPr>
              <a:t>Trabes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 de sección </a:t>
            </a:r>
            <a:r>
              <a:rPr sz="1000" spc="5" dirty="0">
                <a:latin typeface="Arial Narrow" panose="020B0606020202030204" pitchFamily="34" charset="0"/>
                <a:cs typeface="Arial MT"/>
              </a:rPr>
              <a:t>variable,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armadas </a:t>
            </a:r>
            <a:r>
              <a:rPr sz="1000" spc="10" dirty="0">
                <a:latin typeface="Arial Narrow" panose="020B0606020202030204" pitchFamily="34" charset="0"/>
                <a:cs typeface="Arial MT"/>
              </a:rPr>
              <a:t>con </a:t>
            </a:r>
            <a:r>
              <a:rPr sz="1000" spc="-26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 err="1">
                <a:latin typeface="Arial Narrow" panose="020B0606020202030204" pitchFamily="34" charset="0"/>
                <a:cs typeface="Arial MT"/>
              </a:rPr>
              <a:t>placa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 </a:t>
            </a:r>
            <a:r>
              <a:rPr lang="es-MX" sz="1000" dirty="0">
                <a:latin typeface="Arial Narrow" panose="020B0606020202030204" pitchFamily="34" charset="0"/>
                <a:cs typeface="Arial MT"/>
              </a:rPr>
              <a:t> </a:t>
            </a:r>
          </a:p>
          <a:p>
            <a:pPr marL="12700" marR="129539" algn="just">
              <a:lnSpc>
                <a:spcPct val="100000"/>
              </a:lnSpc>
              <a:spcBef>
                <a:spcPts val="5"/>
              </a:spcBef>
            </a:pPr>
            <a:r>
              <a:rPr lang="es-MX" sz="1000" spc="-5" dirty="0">
                <a:latin typeface="Arial Narrow" panose="020B0606020202030204" pitchFamily="34" charset="0"/>
                <a:cs typeface="Arial MT"/>
              </a:rPr>
              <a:t>  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de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35" dirty="0">
                <a:latin typeface="Arial Narrow" panose="020B0606020202030204" pitchFamily="34" charset="0"/>
                <a:cs typeface="Arial MT"/>
              </a:rPr>
              <a:t>3/8’’</a:t>
            </a:r>
            <a:r>
              <a:rPr sz="1000" spc="9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y</a:t>
            </a:r>
            <a:r>
              <a:rPr sz="1000" spc="35" dirty="0">
                <a:latin typeface="Arial Narrow" panose="020B0606020202030204" pitchFamily="34" charset="0"/>
                <a:cs typeface="Arial MT"/>
              </a:rPr>
              <a:t> 1/2’’,</a:t>
            </a:r>
            <a:r>
              <a:rPr lang="es-MX" sz="1000" spc="35" dirty="0">
                <a:latin typeface="Arial Narrow" panose="020B0606020202030204" pitchFamily="34" charset="0"/>
                <a:cs typeface="Arial MT"/>
              </a:rPr>
              <a:t> 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de</a:t>
            </a:r>
            <a:r>
              <a:rPr sz="1000" spc="-3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0.77</a:t>
            </a:r>
            <a:r>
              <a:rPr lang="es-MX" sz="1000" spc="1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2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a</a:t>
            </a:r>
            <a:r>
              <a:rPr lang="es-MX" sz="100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5" dirty="0">
                <a:latin typeface="Arial Narrow" panose="020B0606020202030204" pitchFamily="34" charset="0"/>
                <a:cs typeface="Arial MT"/>
              </a:rPr>
              <a:t>0.3</a:t>
            </a:r>
            <a:r>
              <a:rPr lang="es-MX" sz="1000" spc="1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20" dirty="0">
                <a:latin typeface="Arial Narrow" panose="020B0606020202030204" pitchFamily="34" charset="0"/>
                <a:cs typeface="Arial MT"/>
              </a:rPr>
              <a:t>m</a:t>
            </a:r>
            <a:endParaRPr sz="1000" dirty="0">
              <a:latin typeface="Arial Narrow" panose="020B060602020203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endParaRPr lang="es-MX" sz="1000" dirty="0">
              <a:latin typeface="Arial Narrow" panose="020B060602020203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000" dirty="0" err="1">
                <a:latin typeface="Arial Narrow" panose="020B0606020202030204" pitchFamily="34" charset="0"/>
                <a:cs typeface="Arial MT"/>
              </a:rPr>
              <a:t>Condiciones</a:t>
            </a:r>
            <a:r>
              <a:rPr sz="1000" spc="-6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5" dirty="0">
                <a:latin typeface="Arial Narrow" panose="020B0606020202030204" pitchFamily="34" charset="0"/>
                <a:cs typeface="Arial MT"/>
              </a:rPr>
              <a:t>de</a:t>
            </a:r>
            <a:r>
              <a:rPr sz="1000" spc="-5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20" dirty="0">
                <a:latin typeface="Arial Narrow" panose="020B0606020202030204" pitchFamily="34" charset="0"/>
                <a:cs typeface="Arial MT"/>
              </a:rPr>
              <a:t>renta:</a:t>
            </a:r>
            <a:endParaRPr sz="1000" dirty="0">
              <a:latin typeface="Arial Narrow" panose="020B060602020203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000" spc="45" dirty="0">
                <a:latin typeface="Arial Narrow" panose="020B0606020202030204" pitchFamily="34" charset="0"/>
                <a:cs typeface="Arial MT"/>
              </a:rPr>
              <a:t>-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2</a:t>
            </a:r>
            <a:r>
              <a:rPr sz="1000" spc="4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30" dirty="0">
                <a:latin typeface="Arial Narrow" panose="020B0606020202030204" pitchFamily="34" charset="0"/>
                <a:cs typeface="Arial MT"/>
              </a:rPr>
              <a:t>m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s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s</a:t>
            </a:r>
            <a:r>
              <a:rPr sz="1000" spc="-9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d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spc="-5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20" dirty="0">
                <a:latin typeface="Arial Narrow" panose="020B0606020202030204" pitchFamily="34" charset="0"/>
                <a:cs typeface="Arial MT"/>
              </a:rPr>
              <a:t>r</a:t>
            </a:r>
            <a:r>
              <a:rPr sz="1000" spc="10" dirty="0">
                <a:latin typeface="Arial Narrow" panose="020B0606020202030204" pitchFamily="34" charset="0"/>
                <a:cs typeface="Arial MT"/>
              </a:rPr>
              <a:t>en</a:t>
            </a:r>
            <a:r>
              <a:rPr sz="1000" spc="30" dirty="0">
                <a:latin typeface="Arial Narrow" panose="020B0606020202030204" pitchFamily="34" charset="0"/>
                <a:cs typeface="Arial MT"/>
              </a:rPr>
              <a:t>t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a</a:t>
            </a:r>
          </a:p>
          <a:p>
            <a:pPr marL="12700" algn="just">
              <a:lnSpc>
                <a:spcPct val="100000"/>
              </a:lnSpc>
            </a:pPr>
            <a:r>
              <a:rPr sz="1000" spc="45" dirty="0">
                <a:latin typeface="Arial Narrow" panose="020B0606020202030204" pitchFamily="34" charset="0"/>
                <a:cs typeface="Arial MT"/>
              </a:rPr>
              <a:t>-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2</a:t>
            </a:r>
            <a:r>
              <a:rPr sz="1000" spc="2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30" dirty="0">
                <a:latin typeface="Arial Narrow" panose="020B0606020202030204" pitchFamily="34" charset="0"/>
                <a:cs typeface="Arial MT"/>
              </a:rPr>
              <a:t>m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spc="-25" dirty="0">
                <a:latin typeface="Arial Narrow" panose="020B0606020202030204" pitchFamily="34" charset="0"/>
                <a:cs typeface="Arial MT"/>
              </a:rPr>
              <a:t>s</a:t>
            </a:r>
            <a:r>
              <a:rPr sz="1000" spc="-10" dirty="0">
                <a:latin typeface="Arial Narrow" panose="020B0606020202030204" pitchFamily="34" charset="0"/>
                <a:cs typeface="Arial MT"/>
              </a:rPr>
              <a:t>e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s</a:t>
            </a:r>
            <a:r>
              <a:rPr sz="1000" spc="-9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000" spc="10" dirty="0">
                <a:latin typeface="Arial Narrow" panose="020B0606020202030204" pitchFamily="34" charset="0"/>
                <a:cs typeface="Arial MT"/>
              </a:rPr>
              <a:t>an</a:t>
            </a:r>
            <a:r>
              <a:rPr sz="1000" spc="30" dirty="0">
                <a:latin typeface="Arial Narrow" panose="020B0606020202030204" pitchFamily="34" charset="0"/>
                <a:cs typeface="Arial MT"/>
              </a:rPr>
              <a:t>t</a:t>
            </a:r>
            <a:r>
              <a:rPr sz="1000" spc="35" dirty="0">
                <a:latin typeface="Arial Narrow" panose="020B0606020202030204" pitchFamily="34" charset="0"/>
                <a:cs typeface="Arial MT"/>
              </a:rPr>
              <a:t>i</a:t>
            </a:r>
            <a:r>
              <a:rPr sz="1000" spc="20" dirty="0">
                <a:latin typeface="Arial Narrow" panose="020B0606020202030204" pitchFamily="34" charset="0"/>
                <a:cs typeface="Arial MT"/>
              </a:rPr>
              <a:t>c</a:t>
            </a:r>
            <a:r>
              <a:rPr sz="1000" spc="35" dirty="0">
                <a:latin typeface="Arial Narrow" panose="020B0606020202030204" pitchFamily="34" charset="0"/>
                <a:cs typeface="Arial MT"/>
              </a:rPr>
              <a:t>i</a:t>
            </a:r>
            <a:r>
              <a:rPr sz="1000" spc="10" dirty="0">
                <a:latin typeface="Arial Narrow" panose="020B0606020202030204" pitchFamily="34" charset="0"/>
                <a:cs typeface="Arial MT"/>
              </a:rPr>
              <a:t>p</a:t>
            </a:r>
            <a:r>
              <a:rPr sz="1000" dirty="0">
                <a:latin typeface="Arial Narrow" panose="020B0606020202030204" pitchFamily="34" charset="0"/>
                <a:cs typeface="Arial MT"/>
              </a:rPr>
              <a:t>o</a:t>
            </a:r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b="11514"/>
          <a:stretch/>
        </p:blipFill>
        <p:spPr>
          <a:xfrm>
            <a:off x="0" y="1600155"/>
            <a:ext cx="7555992" cy="3643708"/>
          </a:xfrm>
          <a:prstGeom prst="rect">
            <a:avLst/>
          </a:prstGeom>
        </p:spPr>
      </p:pic>
      <p:sp>
        <p:nvSpPr>
          <p:cNvPr id="22" name="object 16">
            <a:extLst>
              <a:ext uri="{FF2B5EF4-FFF2-40B4-BE49-F238E27FC236}">
                <a16:creationId xmlns:a16="http://schemas.microsoft.com/office/drawing/2014/main" id="{EE2919A7-8F49-471F-AA12-7D6D944325CA}"/>
              </a:ext>
            </a:extLst>
          </p:cNvPr>
          <p:cNvSpPr txBox="1"/>
          <p:nvPr/>
        </p:nvSpPr>
        <p:spPr>
          <a:xfrm>
            <a:off x="1675261" y="5851406"/>
            <a:ext cx="1915056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spc="5" dirty="0">
                <a:latin typeface="Arial Narrow" panose="020B0606020202030204" pitchFamily="34" charset="0"/>
                <a:cs typeface="Calibri"/>
              </a:rPr>
              <a:t>SPECIFICATIONS</a:t>
            </a:r>
            <a:r>
              <a:rPr sz="850" b="1" spc="-20" dirty="0">
                <a:latin typeface="Arial Narrow" panose="020B0606020202030204" pitchFamily="34" charset="0"/>
                <a:cs typeface="Calibri"/>
              </a:rPr>
              <a:t> </a:t>
            </a:r>
            <a:r>
              <a:rPr sz="850" b="1" spc="10" dirty="0">
                <a:latin typeface="Arial Narrow" panose="020B0606020202030204" pitchFamily="34" charset="0"/>
                <a:cs typeface="Calibri"/>
              </a:rPr>
              <a:t>/</a:t>
            </a:r>
            <a:r>
              <a:rPr sz="850" b="1" spc="15" dirty="0">
                <a:latin typeface="Arial Narrow" panose="020B0606020202030204" pitchFamily="34" charset="0"/>
                <a:cs typeface="Calibri"/>
              </a:rPr>
              <a:t> </a:t>
            </a:r>
            <a:r>
              <a:rPr sz="850" b="1" spc="5" dirty="0">
                <a:latin typeface="Arial Narrow" panose="020B0606020202030204" pitchFamily="34" charset="0"/>
                <a:cs typeface="Calibri"/>
              </a:rPr>
              <a:t>ESPECIFICACIONES</a:t>
            </a:r>
            <a:endParaRPr sz="850" b="1" dirty="0">
              <a:latin typeface="Arial Narrow" panose="020B0606020202030204" pitchFamily="34" charset="0"/>
              <a:cs typeface="Calibri"/>
            </a:endParaRPr>
          </a:p>
        </p:txBody>
      </p:sp>
      <p:graphicFrame>
        <p:nvGraphicFramePr>
          <p:cNvPr id="24" name="Tabla 12">
            <a:extLst>
              <a:ext uri="{FF2B5EF4-FFF2-40B4-BE49-F238E27FC236}">
                <a16:creationId xmlns:a16="http://schemas.microsoft.com/office/drawing/2014/main" id="{D7E9EA07-9808-45E6-8F50-82029562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51542"/>
              </p:ext>
            </p:extLst>
          </p:nvPr>
        </p:nvGraphicFramePr>
        <p:xfrm>
          <a:off x="99500" y="6032500"/>
          <a:ext cx="5066579" cy="39243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86738">
                  <a:extLst>
                    <a:ext uri="{9D8B030D-6E8A-4147-A177-3AD203B41FA5}">
                      <a16:colId xmlns:a16="http://schemas.microsoft.com/office/drawing/2014/main" val="1528823469"/>
                    </a:ext>
                  </a:extLst>
                </a:gridCol>
                <a:gridCol w="1579841">
                  <a:extLst>
                    <a:ext uri="{9D8B030D-6E8A-4147-A177-3AD203B41FA5}">
                      <a16:colId xmlns:a16="http://schemas.microsoft.com/office/drawing/2014/main" val="1857115231"/>
                    </a:ext>
                  </a:extLst>
                </a:gridCol>
              </a:tblGrid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Year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construction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Año de construcción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33833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Building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size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Tamaño de la nave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1,600 m</a:t>
                      </a:r>
                      <a:r>
                        <a:rPr lang="es-MX" sz="850" spc="0" baseline="25252" dirty="0">
                          <a:latin typeface="Arial Narrow" panose="020B0606020202030204" pitchFamily="34" charset="0"/>
                        </a:rPr>
                        <a:t>2</a:t>
                      </a:r>
                      <a:endParaRPr lang="es-MX" sz="850" spc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96591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Available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space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Espacio disponible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1,600 m</a:t>
                      </a:r>
                      <a:r>
                        <a:rPr lang="es-MX" sz="850" spc="0" baseline="25252" dirty="0">
                          <a:latin typeface="Arial Narrow" panose="020B0606020202030204" pitchFamily="34" charset="0"/>
                        </a:rPr>
                        <a:t>2</a:t>
                      </a:r>
                      <a:endParaRPr lang="es-MX" sz="85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44892"/>
                  </a:ext>
                </a:extLst>
              </a:tr>
              <a:tr h="254344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Construction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type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Tipo de construcción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Block 3 metros y lámina tipo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Pintro</a:t>
                      </a:r>
                      <a:endParaRPr lang="es-MX" sz="85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56345"/>
                  </a:ext>
                </a:extLst>
              </a:tr>
              <a:tr h="348341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Floor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slab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thinkness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Espesor de losa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12 cm de espesor y capacidad de 250 Kg/m</a:t>
                      </a:r>
                      <a:r>
                        <a:rPr lang="es-MX" sz="850" spc="0" baseline="25252" dirty="0">
                          <a:latin typeface="Arial Narrow" panose="020B0606020202030204" pitchFamily="34" charset="0"/>
                        </a:rPr>
                        <a:t>2</a:t>
                      </a:r>
                      <a:endParaRPr lang="es-MX" sz="85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7434"/>
                  </a:ext>
                </a:extLst>
              </a:tr>
              <a:tr h="170740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Roofing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Techumbre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Lámina galvanizada aislante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75711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Docks / Andenes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21028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Ramps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Rampas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69415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Min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clear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height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Altura libre mínima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10.5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07694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Max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clear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height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Altura libre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12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558338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Manuvering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yard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Patio de maniobras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Compartido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910611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Offices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Oficinas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50 m</a:t>
                      </a:r>
                      <a:r>
                        <a:rPr lang="es-MX" sz="850" spc="0" baseline="25252" dirty="0">
                          <a:latin typeface="Arial Narrow" panose="020B0606020202030204" pitchFamily="34" charset="0"/>
                        </a:rPr>
                        <a:t>2</a:t>
                      </a:r>
                      <a:endParaRPr lang="es-MX" sz="85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543234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Vehicule parking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space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Estacionamiento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0150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kylight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Iluminación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86060"/>
                  </a:ext>
                </a:extLst>
              </a:tr>
              <a:tr h="348341">
                <a:tc>
                  <a:txBody>
                    <a:bodyPr/>
                    <a:lstStyle/>
                    <a:p>
                      <a:pPr marL="171450" marR="0" lvl="0" indent="-171450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Lighthing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Mfg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Iluminación en nave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Lámparas T-5 Ahorradoras de energía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34166"/>
                  </a:ext>
                </a:extLst>
              </a:tr>
              <a:tr h="160348"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Electrical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substation</a:t>
                      </a: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 / Subestación eléctrica compartida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40000">
                        <a:buFont typeface="Arial" panose="020B0604020202020204" pitchFamily="34" charset="0"/>
                        <a:buChar char="•"/>
                      </a:pPr>
                      <a:r>
                        <a:rPr lang="es-MX" sz="850" spc="0" dirty="0"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es-MX" sz="850" spc="0" dirty="0" err="1">
                          <a:latin typeface="Arial Narrow" panose="020B0606020202030204" pitchFamily="34" charset="0"/>
                        </a:rPr>
                        <a:t>Kva´s</a:t>
                      </a:r>
                      <a:endParaRPr lang="es-MX" sz="85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242613"/>
                  </a:ext>
                </a:extLst>
              </a:tr>
            </a:tbl>
          </a:graphicData>
        </a:graphic>
      </p:graphicFrame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2B0209B8-10A4-4D6D-A76B-CC927D0F6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5947"/>
              </p:ext>
            </p:extLst>
          </p:nvPr>
        </p:nvGraphicFramePr>
        <p:xfrm>
          <a:off x="99289" y="5235215"/>
          <a:ext cx="5037668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8834">
                  <a:extLst>
                    <a:ext uri="{9D8B030D-6E8A-4147-A177-3AD203B41FA5}">
                      <a16:colId xmlns:a16="http://schemas.microsoft.com/office/drawing/2014/main" val="3279271886"/>
                    </a:ext>
                  </a:extLst>
                </a:gridCol>
                <a:gridCol w="2518834">
                  <a:extLst>
                    <a:ext uri="{9D8B030D-6E8A-4147-A177-3AD203B41FA5}">
                      <a16:colId xmlns:a16="http://schemas.microsoft.com/office/drawing/2014/main" val="3049170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</a:rPr>
                        <a:t>Industrial </a:t>
                      </a:r>
                      <a:r>
                        <a:rPr lang="es-MX" sz="1200" dirty="0" err="1">
                          <a:latin typeface="Arial Narrow" panose="020B0606020202030204" pitchFamily="34" charset="0"/>
                        </a:rPr>
                        <a:t>Warehouse</a:t>
                      </a:r>
                      <a:r>
                        <a:rPr lang="es-MX" sz="1200" dirty="0">
                          <a:latin typeface="Arial Narrow" panose="020B0606020202030204" pitchFamily="34" charset="0"/>
                        </a:rPr>
                        <a:t> / Bodega de industria media</a:t>
                      </a:r>
                    </a:p>
                    <a:p>
                      <a:r>
                        <a:rPr lang="es-MX" sz="1100" dirty="0" err="1">
                          <a:latin typeface="Arial Narrow" panose="020B0606020202030204" pitchFamily="34" charset="0"/>
                        </a:rPr>
                        <a:t>Zone</a:t>
                      </a:r>
                      <a:r>
                        <a:rPr lang="es-MX" sz="1100" dirty="0">
                          <a:latin typeface="Arial Narrow" panose="020B0606020202030204" pitchFamily="34" charset="0"/>
                        </a:rPr>
                        <a:t> / Zona: Irapuato, Guanajuato</a:t>
                      </a:r>
                      <a:endParaRPr lang="es-MX" sz="11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</a:rPr>
                        <a:t>Price: MXN $60  x </a:t>
                      </a:r>
                      <a:r>
                        <a:rPr lang="es-MX" sz="1200" spc="0" dirty="0">
                          <a:latin typeface="Arial Narrow" panose="020B0606020202030204" pitchFamily="34" charset="0"/>
                        </a:rPr>
                        <a:t>m</a:t>
                      </a:r>
                      <a:r>
                        <a:rPr lang="es-MX" sz="1200" spc="0" baseline="25252" dirty="0">
                          <a:latin typeface="Arial Narrow" panose="020B0606020202030204" pitchFamily="34" charset="0"/>
                        </a:rPr>
                        <a:t>2</a:t>
                      </a:r>
                      <a:endParaRPr lang="es-MX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536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432" y="1353311"/>
            <a:ext cx="2920365" cy="437299"/>
          </a:xfrm>
          <a:prstGeom prst="rect">
            <a:avLst/>
          </a:prstGeom>
          <a:solidFill>
            <a:srgbClr val="C11F2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290"/>
              </a:spcBef>
            </a:pPr>
            <a:r>
              <a:rPr sz="26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1,600</a:t>
            </a:r>
            <a:r>
              <a:rPr sz="2600" b="1" spc="17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s-MX" sz="2600" b="1" spc="45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m</a:t>
            </a:r>
            <a:r>
              <a:rPr sz="2250" b="1" spc="67" baseline="25925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2</a:t>
            </a:r>
            <a:endParaRPr sz="2250" baseline="25925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86" y="1814069"/>
            <a:ext cx="3614864" cy="26944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4557270"/>
            <a:ext cx="3581400" cy="26944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4488" y="4557270"/>
            <a:ext cx="3581400" cy="26817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650" y="7358380"/>
            <a:ext cx="3581464" cy="24841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4488" y="1765300"/>
            <a:ext cx="3551362" cy="2743200"/>
          </a:xfrm>
          <a:prstGeom prst="rect">
            <a:avLst/>
          </a:prstGeom>
        </p:spPr>
      </p:pic>
      <p:pic>
        <p:nvPicPr>
          <p:cNvPr id="13" name="object 14">
            <a:extLst>
              <a:ext uri="{FF2B5EF4-FFF2-40B4-BE49-F238E27FC236}">
                <a16:creationId xmlns:a16="http://schemas.microsoft.com/office/drawing/2014/main" id="{7FE77C07-A457-4C01-A15E-CA6C42459C7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84488" y="7358380"/>
            <a:ext cx="3551362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432" y="1353311"/>
            <a:ext cx="2920365" cy="437299"/>
          </a:xfrm>
          <a:prstGeom prst="rect">
            <a:avLst/>
          </a:prstGeom>
          <a:solidFill>
            <a:srgbClr val="C11F2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290"/>
              </a:spcBef>
            </a:pPr>
            <a:r>
              <a:rPr sz="26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1,600</a:t>
            </a:r>
            <a:r>
              <a:rPr sz="2600" b="1" spc="17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s-MX" sz="2600" b="1" spc="45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m</a:t>
            </a:r>
            <a:r>
              <a:rPr sz="2250" b="1" spc="67" baseline="25925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2</a:t>
            </a:r>
            <a:endParaRPr sz="2250" baseline="25925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072" y="5853202"/>
            <a:ext cx="221996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 Narrow" panose="020B0606020202030204" pitchFamily="34" charset="0"/>
                <a:cs typeface="Arial MT"/>
              </a:rPr>
              <a:t>D</a:t>
            </a:r>
            <a:r>
              <a:rPr lang="es-MX" sz="1400" dirty="0" err="1">
                <a:latin typeface="Arial Narrow" panose="020B0606020202030204" pitchFamily="34" charset="0"/>
                <a:cs typeface="Arial MT"/>
              </a:rPr>
              <a:t>istance</a:t>
            </a:r>
            <a:r>
              <a:rPr lang="es-MX" sz="1400" dirty="0">
                <a:latin typeface="Arial Narrow" panose="020B0606020202030204" pitchFamily="34" charset="0"/>
                <a:cs typeface="Arial MT"/>
              </a:rPr>
              <a:t> </a:t>
            </a:r>
            <a:r>
              <a:rPr lang="es-MX" sz="1400" dirty="0" err="1">
                <a:latin typeface="Arial Narrow" panose="020B0606020202030204" pitchFamily="34" charset="0"/>
                <a:cs typeface="Arial MT"/>
              </a:rPr>
              <a:t>to</a:t>
            </a:r>
            <a:r>
              <a:rPr sz="1400" dirty="0">
                <a:latin typeface="Arial Narrow" panose="020B0606020202030204" pitchFamily="34" charset="0"/>
                <a:cs typeface="Arial MT"/>
              </a:rPr>
              <a:t> /  D</a:t>
            </a:r>
            <a:r>
              <a:rPr lang="es-MX" sz="1400" dirty="0" err="1">
                <a:latin typeface="Arial Narrow" panose="020B0606020202030204" pitchFamily="34" charset="0"/>
                <a:cs typeface="Arial MT"/>
              </a:rPr>
              <a:t>istancia</a:t>
            </a:r>
            <a:r>
              <a:rPr lang="es-MX" sz="1400" dirty="0">
                <a:latin typeface="Arial Narrow" panose="020B0606020202030204" pitchFamily="34" charset="0"/>
                <a:cs typeface="Arial MT"/>
              </a:rPr>
              <a:t> a</a:t>
            </a:r>
            <a:endParaRPr sz="1400" dirty="0">
              <a:latin typeface="Arial Narrow" panose="020B0606020202030204" pitchFamily="34" charset="0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35412"/>
              </p:ext>
            </p:extLst>
          </p:nvPr>
        </p:nvGraphicFramePr>
        <p:xfrm>
          <a:off x="574676" y="6310554"/>
          <a:ext cx="3127374" cy="1921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04">
                <a:tc>
                  <a:txBody>
                    <a:bodyPr/>
                    <a:lstStyle/>
                    <a:p>
                      <a:pPr marL="127000">
                        <a:lnSpc>
                          <a:spcPts val="1265"/>
                        </a:lnSpc>
                      </a:pPr>
                      <a:r>
                        <a:rPr sz="1200" spc="-7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8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8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65"/>
                        </a:lnSpc>
                      </a:pPr>
                      <a:r>
                        <a:rPr sz="1200" spc="-30" dirty="0">
                          <a:latin typeface="Arial MT"/>
                          <a:cs typeface="Arial MT"/>
                        </a:rPr>
                        <a:t>HR/MN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14">
                <a:tc>
                  <a:txBody>
                    <a:bodyPr/>
                    <a:lstStyle/>
                    <a:p>
                      <a:pPr marL="127000">
                        <a:lnSpc>
                          <a:spcPts val="1315"/>
                        </a:lnSpc>
                      </a:pPr>
                      <a:r>
                        <a:rPr sz="1200" spc="-6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15"/>
                        </a:lnSpc>
                      </a:pPr>
                      <a:r>
                        <a:rPr sz="1200" spc="5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03/45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127000">
                        <a:lnSpc>
                          <a:spcPts val="1340"/>
                        </a:lnSpc>
                      </a:pPr>
                      <a:r>
                        <a:rPr sz="1200" spc="-6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4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6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Lu</a:t>
                      </a:r>
                      <a:r>
                        <a:rPr sz="1200" spc="2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2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ot</a:t>
                      </a:r>
                      <a:r>
                        <a:rPr sz="1200" spc="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40"/>
                        </a:lnSpc>
                      </a:pPr>
                      <a:r>
                        <a:rPr sz="1200" spc="5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02/35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7000">
                        <a:lnSpc>
                          <a:spcPts val="1340"/>
                        </a:lnSpc>
                      </a:pPr>
                      <a:r>
                        <a:rPr sz="1200" spc="1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Querétaro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40"/>
                        </a:lnSpc>
                      </a:pPr>
                      <a:r>
                        <a:rPr sz="1200" spc="3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01/03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7000">
                        <a:lnSpc>
                          <a:spcPts val="1340"/>
                        </a:lnSpc>
                      </a:pPr>
                      <a:r>
                        <a:rPr sz="1200" spc="-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León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40"/>
                        </a:lnSpc>
                      </a:pPr>
                      <a:r>
                        <a:rPr sz="1200" spc="3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01/02</a:t>
                      </a:r>
                      <a:endParaRPr lang="es-MX" sz="1200" spc="35" dirty="0">
                        <a:solidFill>
                          <a:srgbClr val="1D2354"/>
                        </a:solidFill>
                        <a:latin typeface="Arial MT"/>
                        <a:cs typeface="Arial MT"/>
                      </a:endParaRPr>
                    </a:p>
                    <a:p>
                      <a:pPr marL="98425">
                        <a:lnSpc>
                          <a:spcPts val="1340"/>
                        </a:lnSpc>
                      </a:pP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742">
                <a:tc>
                  <a:txBody>
                    <a:bodyPr/>
                    <a:lstStyle/>
                    <a:p>
                      <a:pPr marL="127000">
                        <a:lnSpc>
                          <a:spcPts val="1340"/>
                        </a:lnSpc>
                      </a:pPr>
                      <a:endParaRPr lang="es-MX" sz="1200" spc="-5" dirty="0">
                        <a:latin typeface="Arial MT"/>
                        <a:cs typeface="Arial MT"/>
                      </a:endParaRPr>
                    </a:p>
                    <a:p>
                      <a:pPr marL="12700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AIRPORT</a:t>
                      </a:r>
                      <a:r>
                        <a:rPr sz="12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AEROPUERTO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MX"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240">
                <a:tc>
                  <a:txBody>
                    <a:bodyPr/>
                    <a:lstStyle/>
                    <a:p>
                      <a:pPr marL="127000">
                        <a:lnSpc>
                          <a:spcPts val="1345"/>
                        </a:lnSpc>
                      </a:pPr>
                      <a:r>
                        <a:rPr sz="1200" spc="2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Aeropuerto</a:t>
                      </a:r>
                      <a:r>
                        <a:rPr sz="1200" spc="-1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1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Internacional</a:t>
                      </a:r>
                      <a:r>
                        <a:rPr sz="1200" spc="-4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45"/>
                        </a:lnSpc>
                      </a:pPr>
                      <a:r>
                        <a:rPr sz="1200" spc="5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00/37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38">
                <a:tc>
                  <a:txBody>
                    <a:bodyPr/>
                    <a:lstStyle/>
                    <a:p>
                      <a:pPr marL="127000">
                        <a:lnSpc>
                          <a:spcPts val="1340"/>
                        </a:lnSpc>
                      </a:pPr>
                      <a:r>
                        <a:rPr sz="1200" spc="-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Guanajuato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569">
                <a:tc>
                  <a:txBody>
                    <a:bodyPr/>
                    <a:lstStyle/>
                    <a:p>
                      <a:pPr marL="127000">
                        <a:lnSpc>
                          <a:spcPts val="1290"/>
                        </a:lnSpc>
                      </a:pPr>
                      <a:r>
                        <a:rPr sz="1200" spc="2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Aeropuerto</a:t>
                      </a:r>
                      <a:r>
                        <a:rPr sz="1200" spc="-1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1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Internacional</a:t>
                      </a:r>
                      <a:r>
                        <a:rPr sz="1200" spc="-40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6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90"/>
                        </a:lnSpc>
                      </a:pPr>
                      <a:r>
                        <a:rPr sz="1200" spc="55" dirty="0">
                          <a:solidFill>
                            <a:srgbClr val="1D2354"/>
                          </a:solidFill>
                          <a:latin typeface="Arial MT"/>
                          <a:cs typeface="Arial MT"/>
                        </a:rPr>
                        <a:t>04/28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644" y="8601502"/>
            <a:ext cx="4532376" cy="11673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73752" y="5856367"/>
            <a:ext cx="1582420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anose="020B0606020202030204" pitchFamily="34" charset="0"/>
                <a:cs typeface="Arial MT"/>
              </a:rPr>
              <a:t>Main services around</a:t>
            </a:r>
            <a:endParaRPr lang="es-MX" sz="1200" dirty="0">
              <a:latin typeface="Arial Narrow" panose="020B0606020202030204" pitchFamily="34" charset="0"/>
              <a:cs typeface="Arial MT"/>
            </a:endParaRPr>
          </a:p>
          <a:p>
            <a:pPr marL="94615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 Narrow" panose="020B060602020203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Arial Narrow" panose="020B0606020202030204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D2354"/>
                </a:solidFill>
                <a:latin typeface="Arial Narrow" panose="020B0606020202030204" pitchFamily="34" charset="0"/>
                <a:cs typeface="Arial MT"/>
              </a:rPr>
              <a:t>Santander</a:t>
            </a:r>
            <a:endParaRPr sz="1200" dirty="0">
              <a:latin typeface="Arial Narrow" panose="020B0606020202030204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D2354"/>
                </a:solidFill>
                <a:latin typeface="Arial Narrow" panose="020B0606020202030204" pitchFamily="34" charset="0"/>
                <a:cs typeface="Arial MT"/>
              </a:rPr>
              <a:t>BBVA Bancomer</a:t>
            </a:r>
            <a:endParaRPr sz="1200" dirty="0">
              <a:latin typeface="Arial Narrow" panose="020B060602020203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Arial Narrow" panose="020B0606020202030204" pitchFamily="34" charset="0"/>
              <a:cs typeface="Arial MT"/>
            </a:endParaRPr>
          </a:p>
          <a:p>
            <a:pPr marL="12700" marR="198120">
              <a:lnSpc>
                <a:spcPct val="100000"/>
              </a:lnSpc>
            </a:pPr>
            <a:r>
              <a:rPr sz="1200" dirty="0">
                <a:solidFill>
                  <a:srgbClr val="1D2354"/>
                </a:solidFill>
                <a:latin typeface="Arial Narrow" panose="020B0606020202030204" pitchFamily="34" charset="0"/>
                <a:cs typeface="Arial MT"/>
              </a:rPr>
              <a:t>Hotel Jalyd Inn  Hotel San Francisco</a:t>
            </a:r>
            <a:endParaRPr sz="1200" dirty="0">
              <a:latin typeface="Arial Narrow" panose="020B060602020203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Arial Narrow" panose="020B0606020202030204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D2354"/>
                </a:solidFill>
                <a:latin typeface="Arial Narrow" panose="020B0606020202030204" pitchFamily="34" charset="0"/>
                <a:cs typeface="Arial MT"/>
              </a:rPr>
              <a:t>Sendex Paquetería</a:t>
            </a:r>
            <a:endParaRPr sz="1200" dirty="0">
              <a:latin typeface="Arial Narrow" panose="020B0606020202030204" pitchFamily="34" charset="0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7641" y="6440933"/>
            <a:ext cx="335279" cy="3352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5450" y="6974333"/>
            <a:ext cx="457200" cy="3108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3738" y="7495541"/>
            <a:ext cx="429767" cy="28955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CF647BD-7DDB-4A8A-8642-B330FF649B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02444"/>
            <a:ext cx="7556500" cy="3381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432" y="1353311"/>
            <a:ext cx="2920365" cy="437299"/>
          </a:xfrm>
          <a:prstGeom prst="rect">
            <a:avLst/>
          </a:prstGeom>
          <a:solidFill>
            <a:srgbClr val="C11F2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2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1,600</a:t>
            </a:r>
            <a:r>
              <a:rPr sz="26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2600" b="1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50" b="1" spc="67" baseline="259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50" baseline="2592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1476" y="5870016"/>
            <a:ext cx="11353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-114" dirty="0">
                <a:latin typeface="Arial Narrow" panose="020B0606020202030204" pitchFamily="34" charset="0"/>
                <a:cs typeface="Lucida Sans Unicode"/>
              </a:rPr>
              <a:t>1</a:t>
            </a:r>
            <a:r>
              <a:rPr sz="2000" spc="-110" dirty="0">
                <a:latin typeface="Arial Narrow" panose="020B0606020202030204" pitchFamily="34" charset="0"/>
                <a:cs typeface="Lucida Sans Unicode"/>
              </a:rPr>
              <a:t>,</a:t>
            </a:r>
            <a:r>
              <a:rPr sz="2000" spc="-114" dirty="0">
                <a:latin typeface="Arial Narrow" panose="020B0606020202030204" pitchFamily="34" charset="0"/>
                <a:cs typeface="Lucida Sans Unicode"/>
              </a:rPr>
              <a:t>60</a:t>
            </a:r>
            <a:r>
              <a:rPr sz="2000" spc="-5" dirty="0">
                <a:latin typeface="Arial Narrow" panose="020B0606020202030204" pitchFamily="34" charset="0"/>
                <a:cs typeface="Lucida Sans Unicode"/>
              </a:rPr>
              <a:t>0</a:t>
            </a:r>
            <a:r>
              <a:rPr sz="2000" spc="-14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2000" dirty="0">
                <a:latin typeface="Arial Narrow" panose="020B0606020202030204" pitchFamily="34" charset="0"/>
                <a:cs typeface="Lucida Sans Unicode"/>
              </a:rPr>
              <a:t>m</a:t>
            </a:r>
            <a:r>
              <a:rPr sz="1725" baseline="26570" dirty="0">
                <a:latin typeface="Arial Narrow" panose="020B0606020202030204" pitchFamily="34" charset="0"/>
                <a:cs typeface="Lucida Sans Unicode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7850" y="5880100"/>
            <a:ext cx="25876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09905" algn="l"/>
              </a:tabLst>
            </a:pPr>
            <a:r>
              <a:rPr sz="1725" u="sng" baseline="9661" dirty="0">
                <a:uFill>
                  <a:solidFill>
                    <a:srgbClr val="ED312C"/>
                  </a:solidFill>
                </a:uFill>
                <a:latin typeface="Arial Narrow" panose="020B0606020202030204" pitchFamily="34" charset="0"/>
                <a:cs typeface="Lucida Sans Unicode"/>
              </a:rPr>
              <a:t> 	</a:t>
            </a:r>
            <a:r>
              <a:rPr sz="1725" spc="-232" baseline="9661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lang="es-MX" sz="1725" spc="-232" baseline="9661" dirty="0">
                <a:latin typeface="Arial Narrow" panose="020B0606020202030204" pitchFamily="34" charset="0"/>
                <a:cs typeface="Lucida Sans Unicode"/>
              </a:rPr>
              <a:t>  </a:t>
            </a:r>
            <a:r>
              <a:rPr sz="2000" spc="-75" dirty="0">
                <a:latin typeface="Arial Narrow" panose="020B0606020202030204" pitchFamily="34" charset="0"/>
                <a:cs typeface="Lucida Sans Unicode"/>
              </a:rPr>
              <a:t>M</a:t>
            </a:r>
            <a:r>
              <a:rPr sz="2000" spc="-60" dirty="0">
                <a:latin typeface="Arial Narrow" panose="020B0606020202030204" pitchFamily="34" charset="0"/>
                <a:cs typeface="Lucida Sans Unicode"/>
              </a:rPr>
              <a:t>X</a:t>
            </a:r>
            <a:r>
              <a:rPr lang="es-MX" sz="2000" spc="-60" dirty="0">
                <a:latin typeface="Arial Narrow" panose="020B0606020202030204" pitchFamily="34" charset="0"/>
                <a:cs typeface="Lucida Sans Unicode"/>
              </a:rPr>
              <a:t>N </a:t>
            </a:r>
            <a:r>
              <a:rPr sz="2000" spc="-70" dirty="0">
                <a:latin typeface="Arial Narrow" panose="020B0606020202030204" pitchFamily="34" charset="0"/>
                <a:cs typeface="Lucida Sans Unicode"/>
              </a:rPr>
              <a:t>$</a:t>
            </a:r>
            <a:r>
              <a:rPr lang="es-MX" sz="2000" spc="-75" dirty="0">
                <a:latin typeface="Arial Narrow" panose="020B0606020202030204" pitchFamily="34" charset="0"/>
                <a:cs typeface="Lucida Sans Unicode"/>
              </a:rPr>
              <a:t>60</a:t>
            </a:r>
            <a:r>
              <a:rPr sz="2000" spc="-75" dirty="0">
                <a:latin typeface="Arial Narrow" panose="020B0606020202030204" pitchFamily="34" charset="0"/>
                <a:cs typeface="Lucida Sans Unicode"/>
              </a:rPr>
              <a:t>.0</a:t>
            </a:r>
            <a:r>
              <a:rPr sz="2000" spc="5" dirty="0">
                <a:latin typeface="Arial Narrow" panose="020B0606020202030204" pitchFamily="34" charset="0"/>
                <a:cs typeface="Lucida Sans Unicode"/>
              </a:rPr>
              <a:t>0</a:t>
            </a:r>
            <a:r>
              <a:rPr sz="2000" spc="-5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2000" dirty="0">
                <a:latin typeface="Arial Narrow" panose="020B0606020202030204" pitchFamily="34" charset="0"/>
                <a:cs typeface="Lucida Sans Unicode"/>
              </a:rPr>
              <a:t>x</a:t>
            </a:r>
            <a:r>
              <a:rPr sz="2000" spc="-18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2000" spc="30" dirty="0">
                <a:latin typeface="Arial Narrow" panose="020B0606020202030204" pitchFamily="34" charset="0"/>
                <a:cs typeface="Lucida Sans Unicode"/>
              </a:rPr>
              <a:t>m</a:t>
            </a:r>
            <a:r>
              <a:rPr sz="1875" spc="-7" baseline="26666" dirty="0">
                <a:latin typeface="Arial Narrow" panose="020B0606020202030204" pitchFamily="34" charset="0"/>
                <a:cs typeface="Lucida Sans Unicode"/>
              </a:rPr>
              <a:t>2</a:t>
            </a:r>
            <a:endParaRPr sz="1875" baseline="26666" dirty="0">
              <a:latin typeface="Arial Narrow" panose="020B0606020202030204" pitchFamily="34" charset="0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370" y="5803900"/>
            <a:ext cx="1557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solidFill>
                  <a:srgbClr val="096734"/>
                </a:solidFill>
                <a:latin typeface="Arial Narrow" panose="020B0606020202030204" pitchFamily="34" charset="0"/>
                <a:cs typeface="Arial MT"/>
              </a:rPr>
              <a:t>Disponible</a:t>
            </a:r>
            <a:endParaRPr sz="2400" dirty="0">
              <a:latin typeface="Arial Narrow" panose="020B0606020202030204" pitchFamily="34" charset="0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39" y="6063742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4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12192">
            <a:solidFill>
              <a:srgbClr val="ED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64718" y="6659627"/>
            <a:ext cx="6227063" cy="2978900"/>
            <a:chOff x="484631" y="6361188"/>
            <a:chExt cx="4824730" cy="355409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727" y="6367271"/>
              <a:ext cx="4812792" cy="35417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0727" y="6367284"/>
              <a:ext cx="4812665" cy="3542029"/>
            </a:xfrm>
            <a:custGeom>
              <a:avLst/>
              <a:gdLst/>
              <a:ahLst/>
              <a:cxnLst/>
              <a:rect l="l" t="t" r="r" b="b"/>
              <a:pathLst>
                <a:path w="4812665" h="3542029">
                  <a:moveTo>
                    <a:pt x="0" y="3541649"/>
                  </a:moveTo>
                  <a:lnTo>
                    <a:pt x="4812538" y="3541649"/>
                  </a:lnTo>
                  <a:lnTo>
                    <a:pt x="4812538" y="0"/>
                  </a:lnTo>
                  <a:lnTo>
                    <a:pt x="0" y="0"/>
                  </a:lnTo>
                  <a:lnTo>
                    <a:pt x="0" y="3541649"/>
                  </a:lnTo>
                  <a:close/>
                </a:path>
              </a:pathLst>
            </a:custGeom>
            <a:ln w="12192">
              <a:solidFill>
                <a:srgbClr val="ED31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50" y="1932431"/>
            <a:ext cx="5611367" cy="3666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335</Words>
  <Application>Microsoft Office PowerPoint</Application>
  <PresentationFormat>Personalizado</PresentationFormat>
  <Paragraphs>84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Arial MT</vt:lpstr>
      <vt:lpstr>Arial Narrow</vt:lpstr>
      <vt:lpstr>Calibri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</dc:title>
  <dc:creator>Oscar Jose</dc:creator>
  <cp:lastModifiedBy>Oscar Jose</cp:lastModifiedBy>
  <cp:revision>24</cp:revision>
  <dcterms:created xsi:type="dcterms:W3CDTF">2023-06-09T15:57:41Z</dcterms:created>
  <dcterms:modified xsi:type="dcterms:W3CDTF">2023-11-07T18:06:00Z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2023-06-09T00:00:00Z</vt:filetime>
  </property>
</Properties>
</file>