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9" r:id="rId5"/>
    <p:sldId id="260" r:id="rId6"/>
    <p:sldId id="264" r:id="rId7"/>
    <p:sldId id="263" r:id="rId8"/>
    <p:sldId id="262" r:id="rId9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los M. Loyo" initials="CML" lastIdx="1" clrIdx="0">
    <p:extLst>
      <p:ext uri="{19B8F6BF-5375-455C-9EA6-DF929625EA0E}">
        <p15:presenceInfo xmlns:p15="http://schemas.microsoft.com/office/powerpoint/2012/main" userId="fb0ac6b6e63ee02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66" autoAdjust="0"/>
    <p:restoredTop sz="94660"/>
  </p:normalViewPr>
  <p:slideViewPr>
    <p:cSldViewPr snapToGrid="0">
      <p:cViewPr>
        <p:scale>
          <a:sx n="75" d="100"/>
          <a:sy n="75" d="100"/>
        </p:scale>
        <p:origin x="115" y="2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5CF068-6183-4D89-875A-9946EFB8B3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317045F-BB62-4A07-B5F4-7AD4112722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974AC3F-1135-418D-9772-00055CAED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2C9F-650B-4F3D-9BF6-D6A0D35FC9FB}" type="datetimeFigureOut">
              <a:rPr lang="es-MX" smtClean="0"/>
              <a:t>10/02/2021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30B02F-D012-42F9-A553-B5937D644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B24A5E-FD65-4DBC-90C3-3F01232DF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29739-237D-43BB-9997-9009B2A5C81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24228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7E5478-71DA-4ABC-A8AC-946A0FD02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0169537-D15B-4D17-A27C-80F3AC7184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145763C-4150-48F9-8DBA-F50BC6079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2C9F-650B-4F3D-9BF6-D6A0D35FC9FB}" type="datetimeFigureOut">
              <a:rPr lang="es-MX" smtClean="0"/>
              <a:t>10/02/2021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976B44-1518-4B5F-8CC1-AA304273F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B768159-E0B0-4A29-BAF8-790BB1B43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29739-237D-43BB-9997-9009B2A5C81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69603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83890DC-49EA-4C17-9906-A96C8C3809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89D0C4C-8B6E-4FE3-9DD1-6DB613861A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DBFAB61-6268-4A46-B9FA-2C334C66F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2C9F-650B-4F3D-9BF6-D6A0D35FC9FB}" type="datetimeFigureOut">
              <a:rPr lang="es-MX" smtClean="0"/>
              <a:t>10/02/2021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C019ED9-AB54-42F8-86D7-900E2C0F9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E0EBEE-89BD-4D6F-A285-8B51B081D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29739-237D-43BB-9997-9009B2A5C81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4064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9715FE-F4F4-4249-AC4A-1FBFC0783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22AF86-3D86-4CAF-83FE-83DCC631AA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C7776B-1AF3-4545-A572-DD8AD83B7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2C9F-650B-4F3D-9BF6-D6A0D35FC9FB}" type="datetimeFigureOut">
              <a:rPr lang="es-MX" smtClean="0"/>
              <a:t>10/02/2021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27F8DE5-2BF0-4258-A9D2-AE57EA0A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A317066-06C5-436A-8A98-DA3C04573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29739-237D-43BB-9997-9009B2A5C81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7342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FC8C5F-0153-42EE-801E-DD23D6C8C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0AC0E3-58C5-4FCD-B07B-9399F3231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139811-7A86-4012-B84E-F68C9076E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2C9F-650B-4F3D-9BF6-D6A0D35FC9FB}" type="datetimeFigureOut">
              <a:rPr lang="es-MX" smtClean="0"/>
              <a:t>10/02/2021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155EC5-6F31-4FAF-ABC9-AE4ED7CEE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B043D75-49D7-40C7-9D76-3FB10253B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29739-237D-43BB-9997-9009B2A5C81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3307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456CD5-E372-4323-8509-CC8C19B87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74B689E-45CA-4B00-92FC-348B8C75F8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25C43F2-978C-4AED-87C2-C42353033D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3BD6E63-7DBB-4564-BB21-6A408772E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2C9F-650B-4F3D-9BF6-D6A0D35FC9FB}" type="datetimeFigureOut">
              <a:rPr lang="es-MX" smtClean="0"/>
              <a:t>10/02/2021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B45FB48-5492-489C-B20A-4305BB30D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BBFC23F-E8CD-403F-BF89-200DAD38B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29739-237D-43BB-9997-9009B2A5C81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56381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0EEBBE-D09F-468C-9C48-76CB2BAD3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48A3F43-95A8-4E44-B89B-895A2CCA9B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AD17E93-E410-4590-86F1-AE5D5B4C1B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4B59B76-1CE1-4DBE-B353-0A8BC17CD2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2D866E8-A4FB-44D6-B55E-D5B9DB02A3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33C57E8-7902-4FAC-B2A2-53B897BA6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2C9F-650B-4F3D-9BF6-D6A0D35FC9FB}" type="datetimeFigureOut">
              <a:rPr lang="es-MX" smtClean="0"/>
              <a:t>10/02/2021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4204754-92A1-4E0B-A73A-1C5979920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AC8AE47-8E87-405C-9242-92DD39524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29739-237D-43BB-9997-9009B2A5C81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96930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DA0B11-7A00-49EA-B8B2-D4B389713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5E3CFB2-F31F-4E02-A383-405BF73AE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2C9F-650B-4F3D-9BF6-D6A0D35FC9FB}" type="datetimeFigureOut">
              <a:rPr lang="es-MX" smtClean="0"/>
              <a:t>10/02/2021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4ECE575-1623-4A2D-8B67-C78F9E7E2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41206BD-466A-4F08-8BAE-B3DFAA4F8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29739-237D-43BB-9997-9009B2A5C81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3419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B06F704-9115-49E4-8514-0F6652C32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2C9F-650B-4F3D-9BF6-D6A0D35FC9FB}" type="datetimeFigureOut">
              <a:rPr lang="es-MX" smtClean="0"/>
              <a:t>10/02/2021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4A60E4A-3B46-4C95-9C24-A88B928D1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712A1B1-077C-4E57-BCF8-45B04D32D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29739-237D-43BB-9997-9009B2A5C81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50247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BD6230-51E5-455D-910A-FA93E799B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B75F57A-74F9-4C00-A1BC-97D4250C5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46AC6AC-03A0-4D29-B98E-DEEF0275EA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4866823-E789-4F34-8E20-05BD5ADE4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2C9F-650B-4F3D-9BF6-D6A0D35FC9FB}" type="datetimeFigureOut">
              <a:rPr lang="es-MX" smtClean="0"/>
              <a:t>10/02/2021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E606C86-F4D8-4F27-AE58-60088BB12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4A90459-E0B3-498C-BB81-B60FFBE09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29739-237D-43BB-9997-9009B2A5C81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82014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89A040-F2FE-4D26-8105-62DEC486B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D77C19A-A649-41D6-BE5D-0840BC9125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B00AFE3-A5FC-4D3B-8E65-2B6E744EA9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C5626EF-A71C-465E-A8AD-E23CD4135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2C9F-650B-4F3D-9BF6-D6A0D35FC9FB}" type="datetimeFigureOut">
              <a:rPr lang="es-MX" smtClean="0"/>
              <a:t>10/02/2021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14D0C75-9143-45FA-A719-16F42BC03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9A693CA-9046-431B-843D-C26AFA61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29739-237D-43BB-9997-9009B2A5C81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87692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630ECCD-1C2B-44CF-BCC6-95B0D0F39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461DF1A-855D-476E-B41D-99F4B4E3E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9E3FB4-64FD-4490-A66F-B0B96018FB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252C9F-650B-4F3D-9BF6-D6A0D35FC9FB}" type="datetimeFigureOut">
              <a:rPr lang="es-MX" smtClean="0"/>
              <a:t>10/02/2021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4001CE4-AD4C-4DB2-90F9-931CC88F3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650F559-E9C1-486A-A421-0130951203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329739-237D-43BB-9997-9009B2A5C81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07361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ángulo 63">
            <a:extLst>
              <a:ext uri="{FF2B5EF4-FFF2-40B4-BE49-F238E27FC236}">
                <a16:creationId xmlns:a16="http://schemas.microsoft.com/office/drawing/2014/main" id="{2875F8A8-3850-49CC-A0A5-3A052F5BF85D}"/>
              </a:ext>
            </a:extLst>
          </p:cNvPr>
          <p:cNvSpPr/>
          <p:nvPr/>
        </p:nvSpPr>
        <p:spPr>
          <a:xfrm>
            <a:off x="9972040" y="6365054"/>
            <a:ext cx="2082800" cy="30417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3" name="Rectángulo 62">
            <a:extLst>
              <a:ext uri="{FF2B5EF4-FFF2-40B4-BE49-F238E27FC236}">
                <a16:creationId xmlns:a16="http://schemas.microsoft.com/office/drawing/2014/main" id="{2A452C56-D11D-4E5F-9183-7B6E137F7D72}"/>
              </a:ext>
            </a:extLst>
          </p:cNvPr>
          <p:cNvSpPr/>
          <p:nvPr/>
        </p:nvSpPr>
        <p:spPr>
          <a:xfrm>
            <a:off x="137160" y="6249094"/>
            <a:ext cx="1958340" cy="449937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2EB9DB61-7100-4122-812F-A29F04FD4E71}"/>
              </a:ext>
            </a:extLst>
          </p:cNvPr>
          <p:cNvSpPr/>
          <p:nvPr/>
        </p:nvSpPr>
        <p:spPr>
          <a:xfrm>
            <a:off x="6675120" y="650240"/>
            <a:ext cx="4795520" cy="1137642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8E3F8E5-D07F-449D-8DFA-7285C91D4987}"/>
              </a:ext>
            </a:extLst>
          </p:cNvPr>
          <p:cNvSpPr txBox="1"/>
          <p:nvPr/>
        </p:nvSpPr>
        <p:spPr>
          <a:xfrm>
            <a:off x="6675120" y="926673"/>
            <a:ext cx="4795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latin typeface="Century Gothic" panose="020B0502020202020204" pitchFamily="34" charset="0"/>
              </a:rPr>
              <a:t>Reserva San Gregorio </a:t>
            </a:r>
          </a:p>
        </p:txBody>
      </p:sp>
      <p:pic>
        <p:nvPicPr>
          <p:cNvPr id="15" name="Imagen 1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DDF32C8A-0177-40C9-9910-962D2082CE9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1400" y="5395654"/>
            <a:ext cx="853440" cy="853440"/>
          </a:xfrm>
          <a:prstGeom prst="rect">
            <a:avLst/>
          </a:prstGeom>
          <a:blipFill dpi="0" rotWithShape="1">
            <a:blip r:embed="rId5">
              <a:alphaModFix amt="45000"/>
            </a:blip>
            <a:srcRect/>
            <a:tile tx="0" ty="0" sx="100000" sy="100000" flip="none" algn="tl"/>
          </a:blipFill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53197680-4A23-4C4D-BF1B-69DEB9B04DED}"/>
              </a:ext>
            </a:extLst>
          </p:cNvPr>
          <p:cNvSpPr txBox="1"/>
          <p:nvPr/>
        </p:nvSpPr>
        <p:spPr>
          <a:xfrm>
            <a:off x="133350" y="6249094"/>
            <a:ext cx="2082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>
                <a:latin typeface="Century Gothic" panose="020B0502020202020204" pitchFamily="34" charset="0"/>
              </a:rPr>
              <a:t>info@grupoemmxco.com.</a:t>
            </a:r>
          </a:p>
          <a:p>
            <a:r>
              <a:rPr lang="es-MX" sz="1100" dirty="0">
                <a:latin typeface="Century Gothic" panose="020B0502020202020204" pitchFamily="34" charset="0"/>
              </a:rPr>
              <a:t>(33) 3336 3198 / 3336 3505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F62020B-3DE4-4BB6-B808-C3EBF0029E37}"/>
              </a:ext>
            </a:extLst>
          </p:cNvPr>
          <p:cNvSpPr txBox="1"/>
          <p:nvPr/>
        </p:nvSpPr>
        <p:spPr>
          <a:xfrm>
            <a:off x="9931400" y="6365054"/>
            <a:ext cx="21640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>
                <a:latin typeface="Century Gothic" panose="020B0502020202020204" pitchFamily="34" charset="0"/>
              </a:rPr>
              <a:t>www.grupoemco.</a:t>
            </a:r>
            <a:r>
              <a:rPr lang="es-MX" sz="1100" dirty="0">
                <a:latin typeface="Century Gothic" panose="020B0502020202020204" pitchFamily="34" charset="0"/>
              </a:rPr>
              <a:t>com</a:t>
            </a:r>
            <a:r>
              <a:rPr lang="es-MX" sz="1200" dirty="0">
                <a:latin typeface="Century Gothic" panose="020B0502020202020204" pitchFamily="34" charset="0"/>
              </a:rPr>
              <a:t>.mx</a:t>
            </a:r>
          </a:p>
        </p:txBody>
      </p:sp>
    </p:spTree>
    <p:extLst>
      <p:ext uri="{BB962C8B-B14F-4D97-AF65-F5344CB8AC3E}">
        <p14:creationId xmlns:p14="http://schemas.microsoft.com/office/powerpoint/2010/main" val="1502663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lipse 10">
            <a:extLst>
              <a:ext uri="{FF2B5EF4-FFF2-40B4-BE49-F238E27FC236}">
                <a16:creationId xmlns:a16="http://schemas.microsoft.com/office/drawing/2014/main" id="{6C477119-BC87-4F27-8004-2C7BD8689C86}"/>
              </a:ext>
            </a:extLst>
          </p:cNvPr>
          <p:cNvSpPr/>
          <p:nvPr/>
        </p:nvSpPr>
        <p:spPr>
          <a:xfrm>
            <a:off x="9096374" y="4010853"/>
            <a:ext cx="2779643" cy="2613992"/>
          </a:xfrm>
          <a:prstGeom prst="ellipse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Círculo: vacío 11">
            <a:extLst>
              <a:ext uri="{FF2B5EF4-FFF2-40B4-BE49-F238E27FC236}">
                <a16:creationId xmlns:a16="http://schemas.microsoft.com/office/drawing/2014/main" id="{AB2E73FC-8189-4C03-8C4F-17EEB5F273B4}"/>
              </a:ext>
            </a:extLst>
          </p:cNvPr>
          <p:cNvSpPr/>
          <p:nvPr/>
        </p:nvSpPr>
        <p:spPr>
          <a:xfrm>
            <a:off x="8973478" y="3885734"/>
            <a:ext cx="3025433" cy="2864229"/>
          </a:xfrm>
          <a:prstGeom prst="donut">
            <a:avLst>
              <a:gd name="adj" fmla="val 1908"/>
            </a:avLst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B3B4003-FB88-4AE8-BFCD-962FF2A7ACAA}"/>
              </a:ext>
            </a:extLst>
          </p:cNvPr>
          <p:cNvSpPr txBox="1"/>
          <p:nvPr/>
        </p:nvSpPr>
        <p:spPr>
          <a:xfrm>
            <a:off x="9272220" y="4856183"/>
            <a:ext cx="24279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Ubicado a 6 Km del pueblo Concepción de Buenos Aires. </a:t>
            </a:r>
          </a:p>
        </p:txBody>
      </p:sp>
    </p:spTree>
    <p:extLst>
      <p:ext uri="{BB962C8B-B14F-4D97-AF65-F5344CB8AC3E}">
        <p14:creationId xmlns:p14="http://schemas.microsoft.com/office/powerpoint/2010/main" val="1456919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E2EE4774-45AA-4D82-B3D7-342E0E845A3F}"/>
              </a:ext>
            </a:extLst>
          </p:cNvPr>
          <p:cNvSpPr/>
          <p:nvPr/>
        </p:nvSpPr>
        <p:spPr>
          <a:xfrm>
            <a:off x="137160" y="6249094"/>
            <a:ext cx="1958340" cy="449937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Imagen 5" descr="Un campo con árboles&#10;&#10;Descripción generada automáticamente">
            <a:extLst>
              <a:ext uri="{FF2B5EF4-FFF2-40B4-BE49-F238E27FC236}">
                <a16:creationId xmlns:a16="http://schemas.microsoft.com/office/drawing/2014/main" id="{21392B0A-E746-4A97-936B-22F022B28C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54796A65-1D8C-4115-8B93-D7D9665FD123}"/>
              </a:ext>
            </a:extLst>
          </p:cNvPr>
          <p:cNvSpPr/>
          <p:nvPr/>
        </p:nvSpPr>
        <p:spPr>
          <a:xfrm>
            <a:off x="0" y="1331843"/>
            <a:ext cx="6410739" cy="4562061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" name="Imagen 4" descr="Un río en medio de un bosque&#10;&#10;Descripción generada automáticamente con confianza media">
            <a:extLst>
              <a:ext uri="{FF2B5EF4-FFF2-40B4-BE49-F238E27FC236}">
                <a16:creationId xmlns:a16="http://schemas.microsoft.com/office/drawing/2014/main" id="{35098E02-D45D-4FBF-A18E-F2F3FEEF1E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58371"/>
            <a:ext cx="6210605" cy="4137373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308504A-8614-4655-B080-1940B422AFC4}"/>
              </a:ext>
            </a:extLst>
          </p:cNvPr>
          <p:cNvSpPr txBox="1"/>
          <p:nvPr/>
        </p:nvSpPr>
        <p:spPr>
          <a:xfrm>
            <a:off x="6661853" y="2033675"/>
            <a:ext cx="5016625" cy="31867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Reserva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de San Gregorio </a:t>
            </a: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esta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pensado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para ser una </a:t>
            </a: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lugar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hermoso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para </a:t>
            </a: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salir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de la </a:t>
            </a: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rutina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diaria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donde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puedes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tener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tu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cabaña de </a:t>
            </a: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descanso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Con un total </a:t>
            </a: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cuidado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de la </a:t>
            </a: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naturaleza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y un gran </a:t>
            </a: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ambiente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familiar.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B77836B-BBE8-459E-AABB-429B42F8D798}"/>
              </a:ext>
            </a:extLst>
          </p:cNvPr>
          <p:cNvSpPr txBox="1"/>
          <p:nvPr/>
        </p:nvSpPr>
        <p:spPr>
          <a:xfrm>
            <a:off x="133350" y="6249094"/>
            <a:ext cx="2082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>
                <a:latin typeface="Century Gothic" panose="020B0502020202020204" pitchFamily="34" charset="0"/>
              </a:rPr>
              <a:t>info@grupoemmxco.com.</a:t>
            </a:r>
          </a:p>
          <a:p>
            <a:r>
              <a:rPr lang="es-MX" sz="1100" dirty="0">
                <a:latin typeface="Century Gothic" panose="020B0502020202020204" pitchFamily="34" charset="0"/>
              </a:rPr>
              <a:t>(33) 3336 3198 / 3336 3505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2ACE42D9-9A58-4A25-9A7C-3D0A1514F4DC}"/>
              </a:ext>
            </a:extLst>
          </p:cNvPr>
          <p:cNvSpPr/>
          <p:nvPr/>
        </p:nvSpPr>
        <p:spPr>
          <a:xfrm>
            <a:off x="9972040" y="6365054"/>
            <a:ext cx="2082800" cy="30417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DE7A7D8-F993-4374-9F86-6CCE37409E8D}"/>
              </a:ext>
            </a:extLst>
          </p:cNvPr>
          <p:cNvSpPr txBox="1"/>
          <p:nvPr/>
        </p:nvSpPr>
        <p:spPr>
          <a:xfrm>
            <a:off x="9931400" y="6365054"/>
            <a:ext cx="21640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>
                <a:latin typeface="Century Gothic" panose="020B0502020202020204" pitchFamily="34" charset="0"/>
              </a:rPr>
              <a:t>www.grupoemco.</a:t>
            </a:r>
            <a:r>
              <a:rPr lang="es-MX" sz="1100" dirty="0">
                <a:latin typeface="Century Gothic" panose="020B0502020202020204" pitchFamily="34" charset="0"/>
              </a:rPr>
              <a:t>com</a:t>
            </a:r>
            <a:r>
              <a:rPr lang="es-MX" sz="1200" dirty="0">
                <a:latin typeface="Century Gothic" panose="020B0502020202020204" pitchFamily="34" charset="0"/>
              </a:rPr>
              <a:t>.mx</a:t>
            </a:r>
          </a:p>
        </p:txBody>
      </p:sp>
      <p:pic>
        <p:nvPicPr>
          <p:cNvPr id="14" name="Imagen 1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6FAC69E-A9C0-40BE-8FD3-DC8C25AE4FD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1400" y="5395654"/>
            <a:ext cx="853440" cy="853440"/>
          </a:xfrm>
          <a:prstGeom prst="rect">
            <a:avLst/>
          </a:prstGeom>
          <a:blipFill dpi="0" rotWithShape="1">
            <a:blip r:embed="rId5">
              <a:alphaModFix amt="45000"/>
            </a:blip>
            <a:srcRect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1826182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Vista de campo con arboles y montañas&#10;&#10;Descripción generada automáticamente">
            <a:extLst>
              <a:ext uri="{FF2B5EF4-FFF2-40B4-BE49-F238E27FC236}">
                <a16:creationId xmlns:a16="http://schemas.microsoft.com/office/drawing/2014/main" id="{ABA13A21-A710-4520-8653-2907F26D7A9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DE766BC-8622-402D-946D-711695505B6A}"/>
              </a:ext>
            </a:extLst>
          </p:cNvPr>
          <p:cNvSpPr txBox="1"/>
          <p:nvPr/>
        </p:nvSpPr>
        <p:spPr>
          <a:xfrm>
            <a:off x="6967959" y="1959428"/>
            <a:ext cx="395859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La Reserva cuenta con varios terrenos a la venta con diferentes tamaños que van desde 1,500 m2 hasta 2,500 m2.</a:t>
            </a:r>
          </a:p>
          <a:p>
            <a:r>
              <a:rPr lang="es-MX" dirty="0">
                <a:solidFill>
                  <a:schemeClr val="bg1"/>
                </a:solidFill>
              </a:rPr>
              <a:t>.</a:t>
            </a:r>
          </a:p>
          <a:p>
            <a:r>
              <a:rPr lang="es-MX" dirty="0">
                <a:solidFill>
                  <a:schemeClr val="bg1"/>
                </a:solidFill>
              </a:rPr>
              <a:t>Podrás disfrutar de un hermoso bosque o del lago que se encuentra al centro de todo. Recorre el sendero junto al río de 2.5 km</a:t>
            </a:r>
          </a:p>
          <a:p>
            <a:endParaRPr lang="es-MX" dirty="0">
              <a:solidFill>
                <a:schemeClr val="bg1"/>
              </a:solidFill>
            </a:endParaRPr>
          </a:p>
          <a:p>
            <a:endParaRPr lang="es-MX" dirty="0">
              <a:solidFill>
                <a:schemeClr val="bg1"/>
              </a:solidFill>
            </a:endParaRPr>
          </a:p>
          <a:p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16" name="Diagrama de flujo: entrada manual 15">
            <a:extLst>
              <a:ext uri="{FF2B5EF4-FFF2-40B4-BE49-F238E27FC236}">
                <a16:creationId xmlns:a16="http://schemas.microsoft.com/office/drawing/2014/main" id="{6CCB0728-1358-4C95-9EA8-A5EC0B26A270}"/>
              </a:ext>
            </a:extLst>
          </p:cNvPr>
          <p:cNvSpPr/>
          <p:nvPr/>
        </p:nvSpPr>
        <p:spPr>
          <a:xfrm>
            <a:off x="-15430" y="3113590"/>
            <a:ext cx="6485682" cy="3744410"/>
          </a:xfrm>
          <a:prstGeom prst="flowChartManualInpu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Diagrama de flujo: entrada manual 16">
            <a:extLst>
              <a:ext uri="{FF2B5EF4-FFF2-40B4-BE49-F238E27FC236}">
                <a16:creationId xmlns:a16="http://schemas.microsoft.com/office/drawing/2014/main" id="{C259C4C4-0C69-4101-BAB0-E32910B5B1AA}"/>
              </a:ext>
            </a:extLst>
          </p:cNvPr>
          <p:cNvSpPr/>
          <p:nvPr/>
        </p:nvSpPr>
        <p:spPr>
          <a:xfrm>
            <a:off x="4829" y="3276600"/>
            <a:ext cx="6314948" cy="3581400"/>
          </a:xfrm>
          <a:prstGeom prst="flowChartManualInput">
            <a:avLst/>
          </a:prstGeom>
          <a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30000" contras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Diagrama de flujo: entrada manual 17">
            <a:extLst>
              <a:ext uri="{FF2B5EF4-FFF2-40B4-BE49-F238E27FC236}">
                <a16:creationId xmlns:a16="http://schemas.microsoft.com/office/drawing/2014/main" id="{224D1CC6-FB7E-47BE-81B9-F1276B7D5535}"/>
              </a:ext>
            </a:extLst>
          </p:cNvPr>
          <p:cNvSpPr/>
          <p:nvPr/>
        </p:nvSpPr>
        <p:spPr>
          <a:xfrm flipH="1" flipV="1">
            <a:off x="0" y="0"/>
            <a:ext cx="6470252" cy="3581400"/>
          </a:xfrm>
          <a:prstGeom prst="flowChartManualInpu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Diagrama de flujo: entrada manual 18">
            <a:extLst>
              <a:ext uri="{FF2B5EF4-FFF2-40B4-BE49-F238E27FC236}">
                <a16:creationId xmlns:a16="http://schemas.microsoft.com/office/drawing/2014/main" id="{587273D4-CF45-431C-80D4-805E7D50B61E}"/>
              </a:ext>
            </a:extLst>
          </p:cNvPr>
          <p:cNvSpPr/>
          <p:nvPr/>
        </p:nvSpPr>
        <p:spPr>
          <a:xfrm flipH="1" flipV="1">
            <a:off x="-7715" y="0"/>
            <a:ext cx="6327492" cy="3429000"/>
          </a:xfrm>
          <a:prstGeom prst="flowChartManualInput">
            <a:avLst/>
          </a:prstGeom>
          <a:blipFill dpi="0" rotWithShape="0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A1D1E317-826B-42B3-961E-5C3294B382D5}"/>
              </a:ext>
            </a:extLst>
          </p:cNvPr>
          <p:cNvSpPr/>
          <p:nvPr/>
        </p:nvSpPr>
        <p:spPr>
          <a:xfrm>
            <a:off x="137160" y="6249094"/>
            <a:ext cx="1958340" cy="449937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EEE6343-6AC4-463F-9E84-D54E0B3F6B15}"/>
              </a:ext>
            </a:extLst>
          </p:cNvPr>
          <p:cNvSpPr txBox="1"/>
          <p:nvPr/>
        </p:nvSpPr>
        <p:spPr>
          <a:xfrm>
            <a:off x="133350" y="6249094"/>
            <a:ext cx="2082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>
                <a:latin typeface="Century Gothic" panose="020B0502020202020204" pitchFamily="34" charset="0"/>
              </a:rPr>
              <a:t>info@grupoemmxco.com.</a:t>
            </a:r>
          </a:p>
          <a:p>
            <a:r>
              <a:rPr lang="es-MX" sz="1100" dirty="0">
                <a:latin typeface="Century Gothic" panose="020B0502020202020204" pitchFamily="34" charset="0"/>
              </a:rPr>
              <a:t>(33) 3336 3198 / 3336 3505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424B38B2-55E4-43E3-A3CB-F8983BA13B2F}"/>
              </a:ext>
            </a:extLst>
          </p:cNvPr>
          <p:cNvSpPr/>
          <p:nvPr/>
        </p:nvSpPr>
        <p:spPr>
          <a:xfrm>
            <a:off x="9972040" y="6365054"/>
            <a:ext cx="2082800" cy="30417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3391929E-675D-4AF9-A279-4C126E56C313}"/>
              </a:ext>
            </a:extLst>
          </p:cNvPr>
          <p:cNvSpPr txBox="1"/>
          <p:nvPr/>
        </p:nvSpPr>
        <p:spPr>
          <a:xfrm>
            <a:off x="9931400" y="6365054"/>
            <a:ext cx="21640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>
                <a:latin typeface="Century Gothic" panose="020B0502020202020204" pitchFamily="34" charset="0"/>
              </a:rPr>
              <a:t>www.grupoemco.</a:t>
            </a:r>
            <a:r>
              <a:rPr lang="es-MX" sz="1100" dirty="0">
                <a:latin typeface="Century Gothic" panose="020B0502020202020204" pitchFamily="34" charset="0"/>
              </a:rPr>
              <a:t>com</a:t>
            </a:r>
            <a:r>
              <a:rPr lang="es-MX" sz="1200" dirty="0">
                <a:latin typeface="Century Gothic" panose="020B0502020202020204" pitchFamily="34" charset="0"/>
              </a:rPr>
              <a:t>.mx</a:t>
            </a:r>
          </a:p>
        </p:txBody>
      </p:sp>
      <p:pic>
        <p:nvPicPr>
          <p:cNvPr id="26" name="Imagen 25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C0EE35D0-B060-4EFA-A056-1334D92E539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1400" y="5395654"/>
            <a:ext cx="853440" cy="853440"/>
          </a:xfrm>
          <a:prstGeom prst="rect">
            <a:avLst/>
          </a:prstGeom>
          <a:blipFill dpi="0" rotWithShape="1">
            <a:blip r:embed="rId7">
              <a:alphaModFix amt="45000"/>
            </a:blip>
            <a:srcRect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112255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D4D6CE2-C4FB-4B4D-991A-84C9705CD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Imagen 6" descr="Una cascada de agua&#10;&#10;Descripción generada automáticamente">
            <a:extLst>
              <a:ext uri="{FF2B5EF4-FFF2-40B4-BE49-F238E27FC236}">
                <a16:creationId xmlns:a16="http://schemas.microsoft.com/office/drawing/2014/main" id="{2D03E627-AE54-4DC6-89E7-2AA69A6EB3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454117" y="1485900"/>
            <a:ext cx="5495544" cy="3785616"/>
          </a:xfrm>
          <a:prstGeom prst="rect">
            <a:avLst/>
          </a:prstGeom>
        </p:spPr>
      </p:pic>
      <p:pic>
        <p:nvPicPr>
          <p:cNvPr id="18" name="Imagen 17" descr="Un bosque con arboles&#10;&#10;Descripción generada automáticamente con confianza media">
            <a:extLst>
              <a:ext uri="{FF2B5EF4-FFF2-40B4-BE49-F238E27FC236}">
                <a16:creationId xmlns:a16="http://schemas.microsoft.com/office/drawing/2014/main" id="{4BE686FD-CA28-48BF-BDB1-4EEF615AE2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4361688" y="630936"/>
            <a:ext cx="2651760" cy="2679192"/>
          </a:xfrm>
          <a:prstGeom prst="rect">
            <a:avLst/>
          </a:prstGeom>
        </p:spPr>
      </p:pic>
      <p:pic>
        <p:nvPicPr>
          <p:cNvPr id="9" name="Imagen 8" descr="Una cascada de agua&#10;&#10;Descripción generada automáticamente">
            <a:extLst>
              <a:ext uri="{FF2B5EF4-FFF2-40B4-BE49-F238E27FC236}">
                <a16:creationId xmlns:a16="http://schemas.microsoft.com/office/drawing/2014/main" id="{CAA20672-81BF-4293-9FCC-803A43375C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4361688" y="3447288"/>
            <a:ext cx="2651760" cy="2679192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1A9DAB5-E11B-41CA-85F3-20711F790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451084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6AF65545-B76A-4E7D-917E-0346D5315BCF}"/>
              </a:ext>
            </a:extLst>
          </p:cNvPr>
          <p:cNvSpPr txBox="1"/>
          <p:nvPr/>
        </p:nvSpPr>
        <p:spPr>
          <a:xfrm>
            <a:off x="7888099" y="2368296"/>
            <a:ext cx="3721608" cy="229315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latin typeface="Century Gothic" panose="020B0502020202020204" pitchFamily="34" charset="0"/>
              </a:rPr>
              <a:t>Una </a:t>
            </a:r>
            <a:r>
              <a:rPr lang="en-US" sz="1700" dirty="0" err="1">
                <a:latin typeface="Century Gothic" panose="020B0502020202020204" pitchFamily="34" charset="0"/>
              </a:rPr>
              <a:t>reserva</a:t>
            </a:r>
            <a:r>
              <a:rPr lang="en-US" sz="1700" dirty="0">
                <a:latin typeface="Century Gothic" panose="020B0502020202020204" pitchFamily="34" charset="0"/>
              </a:rPr>
              <a:t> </a:t>
            </a:r>
            <a:r>
              <a:rPr lang="en-US" sz="1700" dirty="0" err="1">
                <a:latin typeface="Century Gothic" panose="020B0502020202020204" pitchFamily="34" charset="0"/>
              </a:rPr>
              <a:t>llena</a:t>
            </a:r>
            <a:r>
              <a:rPr lang="en-US" sz="1700" dirty="0">
                <a:latin typeface="Century Gothic" panose="020B0502020202020204" pitchFamily="34" charset="0"/>
              </a:rPr>
              <a:t> de </a:t>
            </a:r>
            <a:r>
              <a:rPr lang="en-US" sz="1700" dirty="0" err="1">
                <a:latin typeface="Century Gothic" panose="020B0502020202020204" pitchFamily="34" charset="0"/>
              </a:rPr>
              <a:t>agua</a:t>
            </a:r>
            <a:r>
              <a:rPr lang="en-US" sz="1700" dirty="0">
                <a:latin typeface="Century Gothic" panose="020B0502020202020204" pitchFamily="34" charset="0"/>
              </a:rPr>
              <a:t>.</a:t>
            </a:r>
            <a:br>
              <a:rPr lang="en-US" sz="1700" dirty="0">
                <a:latin typeface="Century Gothic" panose="020B0502020202020204" pitchFamily="34" charset="0"/>
              </a:rPr>
            </a:br>
            <a:r>
              <a:rPr lang="en-US" sz="1700" dirty="0" err="1">
                <a:latin typeface="Century Gothic" panose="020B0502020202020204" pitchFamily="34" charset="0"/>
              </a:rPr>
              <a:t>Cuenta</a:t>
            </a:r>
            <a:r>
              <a:rPr lang="en-US" sz="1700" dirty="0">
                <a:latin typeface="Century Gothic" panose="020B0502020202020204" pitchFamily="34" charset="0"/>
              </a:rPr>
              <a:t> con: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Century Gothic" panose="020B0502020202020204" pitchFamily="34" charset="0"/>
              </a:rPr>
              <a:t>3 </a:t>
            </a:r>
            <a:r>
              <a:rPr lang="en-US" sz="1700" dirty="0" err="1">
                <a:latin typeface="Century Gothic" panose="020B0502020202020204" pitchFamily="34" charset="0"/>
              </a:rPr>
              <a:t>cascadas</a:t>
            </a:r>
            <a:r>
              <a:rPr lang="en-US" sz="1700" dirty="0">
                <a:latin typeface="Century Gothic" panose="020B0502020202020204" pitchFamily="34" charset="0"/>
              </a:rPr>
              <a:t> naturales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Century Gothic" panose="020B0502020202020204" pitchFamily="34" charset="0"/>
              </a:rPr>
              <a:t>2 </a:t>
            </a:r>
            <a:r>
              <a:rPr lang="en-US" sz="1700" dirty="0" err="1">
                <a:latin typeface="Century Gothic" panose="020B0502020202020204" pitchFamily="34" charset="0"/>
              </a:rPr>
              <a:t>ríos</a:t>
            </a:r>
            <a:r>
              <a:rPr lang="en-US" sz="1700" dirty="0">
                <a:latin typeface="Century Gothic" panose="020B0502020202020204" pitchFamily="34" charset="0"/>
              </a:rPr>
              <a:t>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Century Gothic" panose="020B0502020202020204" pitchFamily="34" charset="0"/>
              </a:rPr>
              <a:t>2 </a:t>
            </a:r>
            <a:r>
              <a:rPr lang="en-US" sz="1700" dirty="0" err="1">
                <a:latin typeface="Century Gothic" panose="020B0502020202020204" pitchFamily="34" charset="0"/>
              </a:rPr>
              <a:t>yacimientos</a:t>
            </a:r>
            <a:r>
              <a:rPr lang="en-US" sz="1700" dirty="0">
                <a:latin typeface="Century Gothic" panose="020B0502020202020204" pitchFamily="34" charset="0"/>
              </a:rPr>
              <a:t> de </a:t>
            </a:r>
            <a:r>
              <a:rPr lang="en-US" sz="1700" dirty="0" err="1">
                <a:latin typeface="Century Gothic" panose="020B0502020202020204" pitchFamily="34" charset="0"/>
              </a:rPr>
              <a:t>agua</a:t>
            </a:r>
            <a:endParaRPr lang="en-US" sz="1700" dirty="0">
              <a:latin typeface="Century Gothic" panose="020B0502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latin typeface="Century Gothic" panose="020B0502020202020204" pitchFamily="34" charset="0"/>
              </a:rPr>
              <a:t> </a:t>
            </a:r>
            <a:br>
              <a:rPr lang="en-US" sz="1700" dirty="0">
                <a:latin typeface="Century Gothic" panose="020B0502020202020204" pitchFamily="34" charset="0"/>
              </a:rPr>
            </a:br>
            <a:r>
              <a:rPr lang="en-US" sz="1700" dirty="0" err="1">
                <a:latin typeface="Century Gothic" panose="020B0502020202020204" pitchFamily="34" charset="0"/>
              </a:rPr>
              <a:t>Todas</a:t>
            </a:r>
            <a:r>
              <a:rPr lang="en-US" sz="1700" dirty="0">
                <a:latin typeface="Century Gothic" panose="020B0502020202020204" pitchFamily="34" charset="0"/>
              </a:rPr>
              <a:t> las </a:t>
            </a:r>
            <a:r>
              <a:rPr lang="en-US" sz="1700" dirty="0" err="1">
                <a:latin typeface="Century Gothic" panose="020B0502020202020204" pitchFamily="34" charset="0"/>
              </a:rPr>
              <a:t>corrientes</a:t>
            </a:r>
            <a:r>
              <a:rPr lang="en-US" sz="1700" dirty="0">
                <a:latin typeface="Century Gothic" panose="020B0502020202020204" pitchFamily="34" charset="0"/>
              </a:rPr>
              <a:t> de </a:t>
            </a:r>
            <a:r>
              <a:rPr lang="en-US" sz="1700" dirty="0" err="1">
                <a:latin typeface="Century Gothic" panose="020B0502020202020204" pitchFamily="34" charset="0"/>
              </a:rPr>
              <a:t>agua</a:t>
            </a:r>
            <a:r>
              <a:rPr lang="en-US" sz="1700" dirty="0">
                <a:latin typeface="Century Gothic" panose="020B0502020202020204" pitchFamily="34" charset="0"/>
              </a:rPr>
              <a:t> </a:t>
            </a:r>
            <a:r>
              <a:rPr lang="en-US" sz="1700" dirty="0" err="1">
                <a:latin typeface="Century Gothic" panose="020B0502020202020204" pitchFamily="34" charset="0"/>
              </a:rPr>
              <a:t>están</a:t>
            </a:r>
            <a:r>
              <a:rPr lang="en-US" sz="1700" dirty="0">
                <a:latin typeface="Century Gothic" panose="020B0502020202020204" pitchFamily="34" charset="0"/>
              </a:rPr>
              <a:t> </a:t>
            </a:r>
            <a:r>
              <a:rPr lang="en-US" sz="1700" dirty="0" err="1">
                <a:latin typeface="Century Gothic" panose="020B0502020202020204" pitchFamily="34" charset="0"/>
              </a:rPr>
              <a:t>conectadas</a:t>
            </a:r>
            <a:r>
              <a:rPr lang="en-US" sz="1700" dirty="0">
                <a:latin typeface="Century Gothic" panose="020B0502020202020204" pitchFamily="34" charset="0"/>
              </a:rPr>
              <a:t> con la laguna central.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 err="1">
                <a:latin typeface="Century Gothic" panose="020B0502020202020204" pitchFamily="34" charset="0"/>
              </a:rPr>
              <a:t>Contamos</a:t>
            </a:r>
            <a:r>
              <a:rPr lang="en-US" sz="1700" dirty="0">
                <a:latin typeface="Century Gothic" panose="020B0502020202020204" pitchFamily="34" charset="0"/>
              </a:rPr>
              <a:t> con </a:t>
            </a:r>
            <a:r>
              <a:rPr lang="en-US" sz="1700" dirty="0" err="1">
                <a:latin typeface="Century Gothic" panose="020B0502020202020204" pitchFamily="34" charset="0"/>
              </a:rPr>
              <a:t>todos</a:t>
            </a:r>
            <a:r>
              <a:rPr lang="en-US" sz="1700" dirty="0">
                <a:latin typeface="Century Gothic" panose="020B0502020202020204" pitchFamily="34" charset="0"/>
              </a:rPr>
              <a:t> los </a:t>
            </a:r>
            <a:r>
              <a:rPr lang="en-US" sz="1700" dirty="0" err="1">
                <a:latin typeface="Century Gothic" panose="020B0502020202020204" pitchFamily="34" charset="0"/>
              </a:rPr>
              <a:t>permisos</a:t>
            </a:r>
            <a:r>
              <a:rPr lang="en-US" sz="1700" dirty="0">
                <a:latin typeface="Century Gothic" panose="020B0502020202020204" pitchFamily="34" charset="0"/>
              </a:rPr>
              <a:t> de </a:t>
            </a:r>
            <a:r>
              <a:rPr lang="en-US" sz="1700" dirty="0" err="1">
                <a:latin typeface="Century Gothic" panose="020B0502020202020204" pitchFamily="34" charset="0"/>
              </a:rPr>
              <a:t>todas</a:t>
            </a:r>
            <a:r>
              <a:rPr lang="en-US" sz="1700" dirty="0">
                <a:latin typeface="Century Gothic" panose="020B0502020202020204" pitchFamily="34" charset="0"/>
              </a:rPr>
              <a:t> las </a:t>
            </a:r>
            <a:r>
              <a:rPr lang="en-US" sz="1700" dirty="0" err="1">
                <a:latin typeface="Century Gothic" panose="020B0502020202020204" pitchFamily="34" charset="0"/>
              </a:rPr>
              <a:t>autoridades</a:t>
            </a:r>
            <a:r>
              <a:rPr lang="en-US" sz="1700" dirty="0">
                <a:latin typeface="Century Gothic" panose="020B0502020202020204" pitchFamily="34" charset="0"/>
              </a:rPr>
              <a:t> </a:t>
            </a:r>
            <a:r>
              <a:rPr lang="en-US" sz="1700" dirty="0" err="1">
                <a:latin typeface="Century Gothic" panose="020B0502020202020204" pitchFamily="34" charset="0"/>
              </a:rPr>
              <a:t>correspondientes</a:t>
            </a:r>
            <a:r>
              <a:rPr lang="en-US" sz="1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07D44E5F-85C9-48F9-941C-85C5FA956037}"/>
              </a:ext>
            </a:extLst>
          </p:cNvPr>
          <p:cNvSpPr txBox="1"/>
          <p:nvPr/>
        </p:nvSpPr>
        <p:spPr>
          <a:xfrm>
            <a:off x="133350" y="6249094"/>
            <a:ext cx="2082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>
                <a:latin typeface="Century Gothic" panose="020B0502020202020204" pitchFamily="34" charset="0"/>
              </a:rPr>
              <a:t>info@grupoemmxco.com.</a:t>
            </a:r>
          </a:p>
          <a:p>
            <a:r>
              <a:rPr lang="es-MX" sz="1100" dirty="0">
                <a:latin typeface="Century Gothic" panose="020B0502020202020204" pitchFamily="34" charset="0"/>
              </a:rPr>
              <a:t>(33) 3336 3198 / 3336 3505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7A3CB451-4B0C-43E4-8C3C-287D6D8AC0B5}"/>
              </a:ext>
            </a:extLst>
          </p:cNvPr>
          <p:cNvSpPr txBox="1"/>
          <p:nvPr/>
        </p:nvSpPr>
        <p:spPr>
          <a:xfrm>
            <a:off x="9931400" y="6365054"/>
            <a:ext cx="21640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>
                <a:latin typeface="Century Gothic" panose="020B0502020202020204" pitchFamily="34" charset="0"/>
              </a:rPr>
              <a:t>www.grupoemco.</a:t>
            </a:r>
            <a:r>
              <a:rPr lang="es-MX" sz="1100" dirty="0">
                <a:latin typeface="Century Gothic" panose="020B0502020202020204" pitchFamily="34" charset="0"/>
              </a:rPr>
              <a:t>com</a:t>
            </a:r>
            <a:r>
              <a:rPr lang="es-MX" sz="1200" dirty="0">
                <a:latin typeface="Century Gothic" panose="020B0502020202020204" pitchFamily="34" charset="0"/>
              </a:rPr>
              <a:t>.mx</a:t>
            </a:r>
          </a:p>
        </p:txBody>
      </p:sp>
      <p:pic>
        <p:nvPicPr>
          <p:cNvPr id="29" name="Imagen 28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E006A43D-1E34-4800-BD17-0DED08B67ED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1400" y="5395654"/>
            <a:ext cx="853440" cy="853440"/>
          </a:xfrm>
          <a:prstGeom prst="rect">
            <a:avLst/>
          </a:prstGeom>
          <a:blipFill dpi="0" rotWithShape="1">
            <a:blip r:embed="rId6">
              <a:alphaModFix amt="45000"/>
            </a:blip>
            <a:srcRect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5122130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AB8EDC3-1C0D-4505-A2C7-839A5161F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069E294-3813-4588-9E9C-AEA08F9C4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 lago con árboles al fondo&#10;&#10;Descripción generada automáticamente">
            <a:extLst>
              <a:ext uri="{FF2B5EF4-FFF2-40B4-BE49-F238E27FC236}">
                <a16:creationId xmlns:a16="http://schemas.microsoft.com/office/drawing/2014/main" id="{36F94CD5-4D0A-4CCB-A787-F10050EC7D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8" b="4472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8F295138-5A58-41C7-9040-539A4E0C4D62}"/>
              </a:ext>
            </a:extLst>
          </p:cNvPr>
          <p:cNvSpPr txBox="1"/>
          <p:nvPr/>
        </p:nvSpPr>
        <p:spPr>
          <a:xfrm>
            <a:off x="838344" y="2013625"/>
            <a:ext cx="4614759" cy="4163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rgbClr val="FFFFFF"/>
                </a:solidFill>
              </a:rPr>
              <a:t>El </a:t>
            </a:r>
            <a:r>
              <a:rPr lang="en-US" sz="2000" dirty="0" err="1">
                <a:solidFill>
                  <a:srgbClr val="FFFFFF"/>
                </a:solidFill>
              </a:rPr>
              <a:t>teme</a:t>
            </a:r>
            <a:r>
              <a:rPr lang="en-US" sz="2000" dirty="0">
                <a:solidFill>
                  <a:srgbClr val="FFFFFF"/>
                </a:solidFill>
              </a:rPr>
              <a:t> del </a:t>
            </a:r>
            <a:r>
              <a:rPr lang="en-US" sz="2000" dirty="0" err="1">
                <a:solidFill>
                  <a:srgbClr val="FFFFFF"/>
                </a:solidFill>
              </a:rPr>
              <a:t>agua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en</a:t>
            </a:r>
            <a:r>
              <a:rPr lang="en-US" sz="2000" dirty="0">
                <a:solidFill>
                  <a:srgbClr val="FFFFFF"/>
                </a:solidFill>
              </a:rPr>
              <a:t> la </a:t>
            </a:r>
            <a:r>
              <a:rPr lang="en-US" sz="2000" dirty="0" err="1">
                <a:solidFill>
                  <a:srgbClr val="FFFFFF"/>
                </a:solidFill>
              </a:rPr>
              <a:t>Reserva</a:t>
            </a:r>
            <a:r>
              <a:rPr lang="en-US" sz="2000" dirty="0">
                <a:solidFill>
                  <a:srgbClr val="FFFFFF"/>
                </a:solidFill>
              </a:rPr>
              <a:t> es de lo </a:t>
            </a:r>
            <a:r>
              <a:rPr lang="en-US" sz="2000" dirty="0" err="1">
                <a:solidFill>
                  <a:srgbClr val="FFFFFF"/>
                </a:solidFill>
              </a:rPr>
              <a:t>mejor</a:t>
            </a:r>
            <a:r>
              <a:rPr lang="en-US" sz="2000" dirty="0">
                <a:solidFill>
                  <a:srgbClr val="FFFFFF"/>
                </a:solidFill>
              </a:rPr>
              <a:t>, </a:t>
            </a:r>
            <a:r>
              <a:rPr lang="en-US" sz="2000" dirty="0" err="1">
                <a:solidFill>
                  <a:srgbClr val="FFFFFF"/>
                </a:solidFill>
              </a:rPr>
              <a:t>ya</a:t>
            </a:r>
            <a:r>
              <a:rPr lang="en-US" sz="2000" dirty="0">
                <a:solidFill>
                  <a:srgbClr val="FFFFFF"/>
                </a:solidFill>
              </a:rPr>
              <a:t> que </a:t>
            </a:r>
            <a:r>
              <a:rPr lang="en-US" sz="2000" dirty="0" err="1">
                <a:solidFill>
                  <a:srgbClr val="FFFFFF"/>
                </a:solidFill>
              </a:rPr>
              <a:t>contamos</a:t>
            </a:r>
            <a:r>
              <a:rPr lang="en-US" sz="2000" dirty="0">
                <a:solidFill>
                  <a:srgbClr val="FFFFFF"/>
                </a:solidFill>
              </a:rPr>
              <a:t> con </a:t>
            </a:r>
            <a:r>
              <a:rPr lang="en-US" sz="2000" dirty="0" err="1">
                <a:solidFill>
                  <a:srgbClr val="FFFFFF"/>
                </a:solidFill>
              </a:rPr>
              <a:t>pozos</a:t>
            </a:r>
            <a:r>
              <a:rPr lang="en-US" sz="2000" dirty="0">
                <a:solidFill>
                  <a:srgbClr val="FFFFFF"/>
                </a:solidFill>
              </a:rPr>
              <a:t> de </a:t>
            </a:r>
            <a:r>
              <a:rPr lang="en-US" sz="2000" dirty="0" err="1">
                <a:solidFill>
                  <a:srgbClr val="FFFFFF"/>
                </a:solidFill>
              </a:rPr>
              <a:t>agua</a:t>
            </a:r>
            <a:r>
              <a:rPr lang="en-US" sz="2000" dirty="0">
                <a:solidFill>
                  <a:srgbClr val="FFFFFF"/>
                </a:solidFill>
              </a:rPr>
              <a:t> y </a:t>
            </a:r>
            <a:r>
              <a:rPr lang="en-US" sz="2000" dirty="0" err="1">
                <a:solidFill>
                  <a:srgbClr val="FFFFFF"/>
                </a:solidFill>
              </a:rPr>
              <a:t>nacimientos</a:t>
            </a:r>
            <a:r>
              <a:rPr lang="en-US" sz="2000" dirty="0">
                <a:solidFill>
                  <a:srgbClr val="FFFFFF"/>
                </a:solidFill>
              </a:rPr>
              <a:t> de </a:t>
            </a:r>
            <a:r>
              <a:rPr lang="en-US" sz="2000" dirty="0" err="1">
                <a:solidFill>
                  <a:srgbClr val="FFFFFF"/>
                </a:solidFill>
              </a:rPr>
              <a:t>agua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propios</a:t>
            </a:r>
            <a:r>
              <a:rPr lang="en-US" sz="2000" dirty="0">
                <a:solidFill>
                  <a:srgbClr val="FFFFFF"/>
                </a:solidFill>
              </a:rPr>
              <a:t>.</a:t>
            </a:r>
            <a:br>
              <a:rPr lang="en-US" sz="2000" dirty="0">
                <a:solidFill>
                  <a:srgbClr val="FFFFFF"/>
                </a:solidFill>
              </a:rPr>
            </a:br>
            <a:endParaRPr lang="en-US" sz="20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solidFill>
                  <a:srgbClr val="FFFFFF"/>
                </a:solidFill>
              </a:rPr>
              <a:t>Existen</a:t>
            </a:r>
            <a:r>
              <a:rPr lang="en-US" sz="2000" dirty="0">
                <a:solidFill>
                  <a:srgbClr val="FFFFFF"/>
                </a:solidFill>
              </a:rPr>
              <a:t> 3 arroyos que se </a:t>
            </a:r>
            <a:r>
              <a:rPr lang="en-US" sz="2000" dirty="0" err="1">
                <a:solidFill>
                  <a:srgbClr val="FFFFFF"/>
                </a:solidFill>
              </a:rPr>
              <a:t>concentran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en</a:t>
            </a:r>
            <a:r>
              <a:rPr lang="en-US" sz="2000" dirty="0">
                <a:solidFill>
                  <a:srgbClr val="FFFFFF"/>
                </a:solidFill>
              </a:rPr>
              <a:t> un punto, </a:t>
            </a:r>
            <a:r>
              <a:rPr lang="en-US" sz="2000" dirty="0" err="1">
                <a:solidFill>
                  <a:srgbClr val="FFFFFF"/>
                </a:solidFill>
              </a:rPr>
              <a:t>todos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provenientes</a:t>
            </a:r>
            <a:r>
              <a:rPr lang="en-US" sz="2000" dirty="0">
                <a:solidFill>
                  <a:srgbClr val="FFFFFF"/>
                </a:solidFill>
              </a:rPr>
              <a:t> de los </a:t>
            </a:r>
            <a:r>
              <a:rPr lang="en-US" sz="2000" dirty="0" err="1">
                <a:solidFill>
                  <a:srgbClr val="FFFFFF"/>
                </a:solidFill>
              </a:rPr>
              <a:t>nacimientos</a:t>
            </a:r>
            <a:r>
              <a:rPr lang="en-US" sz="2000" dirty="0">
                <a:solidFill>
                  <a:srgbClr val="FFFFFF"/>
                </a:solidFill>
              </a:rPr>
              <a:t>. Gracias a </a:t>
            </a:r>
            <a:r>
              <a:rPr lang="en-US" sz="2000" dirty="0" err="1">
                <a:solidFill>
                  <a:srgbClr val="FFFFFF"/>
                </a:solidFill>
              </a:rPr>
              <a:t>esto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podemos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gozar</a:t>
            </a:r>
            <a:r>
              <a:rPr lang="en-US" sz="2000" dirty="0">
                <a:solidFill>
                  <a:srgbClr val="FFFFFF"/>
                </a:solidFill>
              </a:rPr>
              <a:t> de </a:t>
            </a:r>
            <a:r>
              <a:rPr lang="en-US" sz="2000" dirty="0" err="1">
                <a:solidFill>
                  <a:srgbClr val="FFFFFF"/>
                </a:solidFill>
              </a:rPr>
              <a:t>agua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totalmente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limpia</a:t>
            </a:r>
            <a:r>
              <a:rPr lang="en-US" sz="2000" dirty="0">
                <a:solidFill>
                  <a:srgbClr val="FFFFFF"/>
                </a:solidFill>
              </a:rPr>
              <a:t>. </a:t>
            </a:r>
          </a:p>
        </p:txBody>
      </p:sp>
      <p:pic>
        <p:nvPicPr>
          <p:cNvPr id="7" name="Imagen 6" descr="Lago rodeado de árboles&#10;&#10;Descripción generada automáticamente con confianza media">
            <a:extLst>
              <a:ext uri="{FF2B5EF4-FFF2-40B4-BE49-F238E27FC236}">
                <a16:creationId xmlns:a16="http://schemas.microsoft.com/office/drawing/2014/main" id="{E4D64693-80B0-49DA-BBF4-A30C9C6952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" r="15102" b="-3"/>
          <a:stretch/>
        </p:blipFill>
        <p:spPr>
          <a:xfrm>
            <a:off x="6101338" y="2015168"/>
            <a:ext cx="5283866" cy="4210442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02096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Imagen 7" descr="Un jardín con árboles&#10;&#10;Descripción generada automáticamente">
            <a:extLst>
              <a:ext uri="{FF2B5EF4-FFF2-40B4-BE49-F238E27FC236}">
                <a16:creationId xmlns:a16="http://schemas.microsoft.com/office/drawing/2014/main" id="{00E29617-7F7E-474F-92DD-5538C0F1DEC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4E50714A-9DD5-4CBC-A3C1-678E52BAFDB1}"/>
              </a:ext>
            </a:extLst>
          </p:cNvPr>
          <p:cNvSpPr/>
          <p:nvPr/>
        </p:nvSpPr>
        <p:spPr>
          <a:xfrm>
            <a:off x="666501" y="587249"/>
            <a:ext cx="2613123" cy="2841751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60877C4-935A-48AC-A552-0D3606E40AAF}"/>
              </a:ext>
            </a:extLst>
          </p:cNvPr>
          <p:cNvSpPr txBox="1"/>
          <p:nvPr/>
        </p:nvSpPr>
        <p:spPr>
          <a:xfrm>
            <a:off x="792332" y="670583"/>
            <a:ext cx="23614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latin typeface="Century Gothic" panose="020B0502020202020204" pitchFamily="34" charset="0"/>
              </a:rPr>
              <a:t>La reserva contara con diferentes áreas recreativas como: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MX" sz="1600" dirty="0">
                <a:latin typeface="Century Gothic" panose="020B0502020202020204" pitchFamily="34" charset="0"/>
              </a:rPr>
              <a:t>Cancha de futbol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MX" sz="1600" dirty="0">
                <a:latin typeface="Century Gothic" panose="020B0502020202020204" pitchFamily="34" charset="0"/>
              </a:rPr>
              <a:t>Cancha de basquetbol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MX" sz="1600" dirty="0">
                <a:latin typeface="Century Gothic" panose="020B0502020202020204" pitchFamily="34" charset="0"/>
              </a:rPr>
              <a:t>Cancha de tenis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MX" sz="1600" dirty="0">
                <a:latin typeface="Century Gothic" panose="020B0502020202020204" pitchFamily="34" charset="0"/>
              </a:rPr>
              <a:t>Área de juegos infantiles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MX" sz="1600" dirty="0" err="1">
                <a:latin typeface="Century Gothic" panose="020B0502020202020204" pitchFamily="34" charset="0"/>
              </a:rPr>
              <a:t>Fogateros</a:t>
            </a:r>
            <a:endParaRPr lang="es-MX" sz="1600" dirty="0">
              <a:latin typeface="Century Gothic" panose="020B0502020202020204" pitchFamily="34" charset="0"/>
            </a:endParaRP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F749890A-C0EB-4CC6-9FF1-48E4F7A65F56}"/>
              </a:ext>
            </a:extLst>
          </p:cNvPr>
          <p:cNvSpPr/>
          <p:nvPr/>
        </p:nvSpPr>
        <p:spPr>
          <a:xfrm>
            <a:off x="9412357" y="2535125"/>
            <a:ext cx="2698812" cy="2703443"/>
          </a:xfrm>
          <a:prstGeom prst="ellipse">
            <a:avLst/>
          </a:pr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600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6250DF7-5AE6-46CA-BD3E-1A711075E4D3}"/>
              </a:ext>
            </a:extLst>
          </p:cNvPr>
          <p:cNvSpPr txBox="1"/>
          <p:nvPr/>
        </p:nvSpPr>
        <p:spPr>
          <a:xfrm>
            <a:off x="9581033" y="3225128"/>
            <a:ext cx="23614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latin typeface="Century Gothic" panose="020B0502020202020204" pitchFamily="34" charset="0"/>
              </a:rPr>
              <a:t>También tendrá caballerizas, será un proyecto enfocado a preservar los recursos naturales del lugar.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56F0F8BA-9E49-49B6-B125-09D9E34CB2C2}"/>
              </a:ext>
            </a:extLst>
          </p:cNvPr>
          <p:cNvSpPr/>
          <p:nvPr/>
        </p:nvSpPr>
        <p:spPr>
          <a:xfrm>
            <a:off x="137160" y="6249094"/>
            <a:ext cx="1958340" cy="449937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A1736D2C-4328-4411-A3B0-7BC1981E285A}"/>
              </a:ext>
            </a:extLst>
          </p:cNvPr>
          <p:cNvSpPr txBox="1"/>
          <p:nvPr/>
        </p:nvSpPr>
        <p:spPr>
          <a:xfrm>
            <a:off x="133350" y="6249094"/>
            <a:ext cx="2082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>
                <a:latin typeface="Century Gothic" panose="020B0502020202020204" pitchFamily="34" charset="0"/>
              </a:rPr>
              <a:t>info@grupoemmxco.com.</a:t>
            </a:r>
          </a:p>
          <a:p>
            <a:r>
              <a:rPr lang="es-MX" sz="1100" dirty="0">
                <a:latin typeface="Century Gothic" panose="020B0502020202020204" pitchFamily="34" charset="0"/>
              </a:rPr>
              <a:t>(33) 3336 3198 / 3336 3505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80213A9B-2269-48F4-BF83-12124E4830AE}"/>
              </a:ext>
            </a:extLst>
          </p:cNvPr>
          <p:cNvSpPr/>
          <p:nvPr/>
        </p:nvSpPr>
        <p:spPr>
          <a:xfrm>
            <a:off x="9972040" y="6365054"/>
            <a:ext cx="2082800" cy="30417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EC10913-37C1-4B07-8F90-67A844DC81FF}"/>
              </a:ext>
            </a:extLst>
          </p:cNvPr>
          <p:cNvSpPr txBox="1"/>
          <p:nvPr/>
        </p:nvSpPr>
        <p:spPr>
          <a:xfrm>
            <a:off x="9931400" y="6365054"/>
            <a:ext cx="21640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>
                <a:latin typeface="Century Gothic" panose="020B0502020202020204" pitchFamily="34" charset="0"/>
              </a:rPr>
              <a:t>www.grupoemco.</a:t>
            </a:r>
            <a:r>
              <a:rPr lang="es-MX" sz="1100" dirty="0">
                <a:latin typeface="Century Gothic" panose="020B0502020202020204" pitchFamily="34" charset="0"/>
              </a:rPr>
              <a:t>com</a:t>
            </a:r>
            <a:r>
              <a:rPr lang="es-MX" sz="1200" dirty="0">
                <a:latin typeface="Century Gothic" panose="020B0502020202020204" pitchFamily="34" charset="0"/>
              </a:rPr>
              <a:t>.mx</a:t>
            </a:r>
          </a:p>
        </p:txBody>
      </p:sp>
      <p:pic>
        <p:nvPicPr>
          <p:cNvPr id="24" name="Imagen 2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95BC9DB9-611E-4ED4-A1F5-21AA6358A73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1400" y="5395654"/>
            <a:ext cx="853440" cy="853440"/>
          </a:xfrm>
          <a:prstGeom prst="rect">
            <a:avLst/>
          </a:prstGeom>
          <a:blipFill dpi="0" rotWithShape="1">
            <a:blip r:embed="rId5">
              <a:alphaModFix amt="45000"/>
            </a:blip>
            <a:srcRect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3007325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 descr="Un conjunto de árboles&#10;&#10;Descripción generada automáticamente con confianza baja">
            <a:extLst>
              <a:ext uri="{FF2B5EF4-FFF2-40B4-BE49-F238E27FC236}">
                <a16:creationId xmlns:a16="http://schemas.microsoft.com/office/drawing/2014/main" id="{3FDCB0CF-8048-4FA4-A3D5-941E18FCC2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Flecha: pentágono 5">
            <a:extLst>
              <a:ext uri="{FF2B5EF4-FFF2-40B4-BE49-F238E27FC236}">
                <a16:creationId xmlns:a16="http://schemas.microsoft.com/office/drawing/2014/main" id="{4D98F797-7C21-4EDA-B87E-88317B052A15}"/>
              </a:ext>
            </a:extLst>
          </p:cNvPr>
          <p:cNvSpPr/>
          <p:nvPr/>
        </p:nvSpPr>
        <p:spPr>
          <a:xfrm rot="10800000">
            <a:off x="3417539" y="2837935"/>
            <a:ext cx="8772937" cy="2499739"/>
          </a:xfrm>
          <a:prstGeom prst="homePlate">
            <a:avLst/>
          </a:prstGeom>
          <a:solidFill>
            <a:schemeClr val="bg1">
              <a:lumMod val="85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9E3E55A-BDE1-48AB-B390-339E62E1440C}"/>
              </a:ext>
            </a:extLst>
          </p:cNvPr>
          <p:cNvSpPr txBox="1"/>
          <p:nvPr/>
        </p:nvSpPr>
        <p:spPr>
          <a:xfrm>
            <a:off x="4449416" y="3054611"/>
            <a:ext cx="7742584" cy="2418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Aprovecha la próxima apertura de la ruta ecoturística por la Sierra del Tigre. La cual abarca 180 kilómetros y actualmente se encuentra en plena rehabilitación de sus infraestructuras, ya que se pretende incrementar actividades de ecoturismo y turismo rural en esta zona.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espacios que propone la Sierra del Tigre son ideales para practicar actividades como safari fotográfico, ciclismo de montaña, campismo; y en sus presas, la pesca recreativa, el buceo y el canotaje.</a:t>
            </a:r>
          </a:p>
          <a:p>
            <a:endParaRPr lang="es-MX" sz="1600" dirty="0">
              <a:latin typeface="Century Gothic" panose="020B0502020202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3BD85B19-CB6F-4C24-8893-84FD500D75E5}"/>
              </a:ext>
            </a:extLst>
          </p:cNvPr>
          <p:cNvSpPr/>
          <p:nvPr/>
        </p:nvSpPr>
        <p:spPr>
          <a:xfrm>
            <a:off x="137160" y="6249094"/>
            <a:ext cx="1958340" cy="449937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5DE21D2-956E-4742-B7A0-1238350F1A97}"/>
              </a:ext>
            </a:extLst>
          </p:cNvPr>
          <p:cNvSpPr txBox="1"/>
          <p:nvPr/>
        </p:nvSpPr>
        <p:spPr>
          <a:xfrm>
            <a:off x="133350" y="6249094"/>
            <a:ext cx="2082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>
                <a:latin typeface="Century Gothic" panose="020B0502020202020204" pitchFamily="34" charset="0"/>
              </a:rPr>
              <a:t>info@grupoemmxco.com.</a:t>
            </a:r>
          </a:p>
          <a:p>
            <a:r>
              <a:rPr lang="es-MX" sz="1100" dirty="0">
                <a:latin typeface="Century Gothic" panose="020B0502020202020204" pitchFamily="34" charset="0"/>
              </a:rPr>
              <a:t>(33) 3336 3198 / 3336 3505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C853573A-BA7C-491A-A886-05F20202AA18}"/>
              </a:ext>
            </a:extLst>
          </p:cNvPr>
          <p:cNvSpPr/>
          <p:nvPr/>
        </p:nvSpPr>
        <p:spPr>
          <a:xfrm>
            <a:off x="9972040" y="6365054"/>
            <a:ext cx="2082800" cy="30417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A2D1A7B-1014-4495-BB61-F577E078483A}"/>
              </a:ext>
            </a:extLst>
          </p:cNvPr>
          <p:cNvSpPr txBox="1"/>
          <p:nvPr/>
        </p:nvSpPr>
        <p:spPr>
          <a:xfrm>
            <a:off x="9931400" y="6365054"/>
            <a:ext cx="21640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>
                <a:latin typeface="Century Gothic" panose="020B0502020202020204" pitchFamily="34" charset="0"/>
              </a:rPr>
              <a:t>www.grupoemco.</a:t>
            </a:r>
            <a:r>
              <a:rPr lang="es-MX" sz="1100" dirty="0">
                <a:latin typeface="Century Gothic" panose="020B0502020202020204" pitchFamily="34" charset="0"/>
              </a:rPr>
              <a:t>com</a:t>
            </a:r>
            <a:r>
              <a:rPr lang="es-MX" sz="1200" dirty="0">
                <a:latin typeface="Century Gothic" panose="020B0502020202020204" pitchFamily="34" charset="0"/>
              </a:rPr>
              <a:t>.mx</a:t>
            </a:r>
          </a:p>
        </p:txBody>
      </p:sp>
      <p:pic>
        <p:nvPicPr>
          <p:cNvPr id="16" name="Imagen 15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E83B6B52-A08F-496C-9AA2-AA6A3DD0118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1400" y="5395654"/>
            <a:ext cx="853440" cy="853440"/>
          </a:xfrm>
          <a:prstGeom prst="rect">
            <a:avLst/>
          </a:prstGeom>
          <a:blipFill dpi="0" rotWithShape="1">
            <a:blip r:embed="rId5">
              <a:alphaModFix amt="45000"/>
            </a:blip>
            <a:srcRect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65111377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1854</TotalTime>
  <Words>444</Words>
  <Application>Microsoft Office PowerPoint</Application>
  <PresentationFormat>Panorámica</PresentationFormat>
  <Paragraphs>45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Century Gothic</vt:lpstr>
      <vt:lpstr>Courier New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Carlos M. Loyo</dc:creator>
  <cp:lastModifiedBy>Carlos M. Loyo</cp:lastModifiedBy>
  <cp:revision>38</cp:revision>
  <dcterms:created xsi:type="dcterms:W3CDTF">2021-02-03T16:38:02Z</dcterms:created>
  <dcterms:modified xsi:type="dcterms:W3CDTF">2021-02-10T23:06:09Z</dcterms:modified>
</cp:coreProperties>
</file>