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475F30"/>
    <a:srgbClr val="3E4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20055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9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933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3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7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618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45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01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7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E11F6-20F2-4BE4-8096-2C7500354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0"/>
            <a:ext cx="9448800" cy="2602062"/>
          </a:xfrm>
        </p:spPr>
        <p:txBody>
          <a:bodyPr>
            <a:normAutofit/>
          </a:bodyPr>
          <a:lstStyle/>
          <a:p>
            <a:r>
              <a:rPr lang="es-MX"/>
              <a:t>Rosa &amp; Alba 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CC04ED-A1B6-4923-A15F-0811288D9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02062"/>
            <a:ext cx="9448800" cy="685800"/>
          </a:xfrm>
        </p:spPr>
        <p:txBody>
          <a:bodyPr>
            <a:normAutofit/>
          </a:bodyPr>
          <a:lstStyle/>
          <a:p>
            <a:r>
              <a:rPr lang="es-MX"/>
              <a:t>Dúplex Villas</a:t>
            </a: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5C8BC2F-B167-5140-8E10-985007ACE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372" y="2741687"/>
            <a:ext cx="3349255" cy="336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8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ECF575F-6106-44DD-AD76-3F8340D4B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06" t="4063" r="6077" b="14002"/>
          <a:stretch/>
        </p:blipFill>
        <p:spPr>
          <a:xfrm>
            <a:off x="626483" y="1670903"/>
            <a:ext cx="7047914" cy="344658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E5036-0CC6-47E5-97A4-B4EBCA33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85" y="609600"/>
            <a:ext cx="6417511" cy="3609026"/>
          </a:xfrm>
        </p:spPr>
        <p:txBody>
          <a:bodyPr>
            <a:noAutofit/>
          </a:bodyPr>
          <a:lstStyle/>
          <a:p>
            <a:pPr algn="just"/>
            <a:r>
              <a:rPr lang="es-MX" dirty="0">
                <a:latin typeface="Abadi" panose="020B0604020104020204" pitchFamily="34" charset="0"/>
              </a:rPr>
              <a:t>Rosa Alba esta ubicada en el complejo residencial Riviera Maya, con entrada privada, y seguridad 24 horas. son 2 casas similares, cada una con 2 habitaciones y baño, en la planta alta.</a:t>
            </a: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endParaRPr lang="es-MX" dirty="0">
              <a:latin typeface="Abadi" panose="020B0604020104020204" pitchFamily="34" charset="0"/>
            </a:endParaRPr>
          </a:p>
          <a:p>
            <a:pPr algn="just"/>
            <a:r>
              <a:rPr lang="es-MX" dirty="0">
                <a:latin typeface="Abadi" panose="020B0604020104020204" pitchFamily="34" charset="0"/>
              </a:rPr>
              <a:t>Cuenta con un comedor para 6 personas y sala con doble altura, puertas corredizas de cristal para acceso a la terraza con jardín, asador, piscina privada, y una ducha.</a:t>
            </a:r>
          </a:p>
          <a:p>
            <a:pPr marL="0" indent="0" algn="just">
              <a:buNone/>
            </a:pPr>
            <a:endParaRPr lang="es-MX" dirty="0">
              <a:latin typeface="Abadi" panose="020B0604020104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4F6E4DB-3098-4448-B304-61D4D9A5C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740652" y="1092712"/>
            <a:ext cx="6230112" cy="467258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B25728E-5CFB-4659-89BD-56C935E6D976}"/>
              </a:ext>
            </a:extLst>
          </p:cNvPr>
          <p:cNvSpPr txBox="1"/>
          <p:nvPr/>
        </p:nvSpPr>
        <p:spPr>
          <a:xfrm>
            <a:off x="2027582" y="2414113"/>
            <a:ext cx="1643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FF0000"/>
                </a:solidFill>
                <a:latin typeface="Abadi" panose="020B0604020104020204" pitchFamily="34" charset="0"/>
              </a:rPr>
              <a:t>Casa Alba &amp; Rosa</a:t>
            </a:r>
          </a:p>
        </p:txBody>
      </p:sp>
    </p:spTree>
    <p:extLst>
      <p:ext uri="{BB962C8B-B14F-4D97-AF65-F5344CB8AC3E}">
        <p14:creationId xmlns:p14="http://schemas.microsoft.com/office/powerpoint/2010/main" val="302284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interior, suelo, pared, sala&#10;&#10;Descripción generada automáticamente">
            <a:extLst>
              <a:ext uri="{FF2B5EF4-FFF2-40B4-BE49-F238E27FC236}">
                <a16:creationId xmlns:a16="http://schemas.microsoft.com/office/drawing/2014/main" id="{83057EB1-D9C9-498E-9E8A-945FD44030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4" b="19408"/>
          <a:stretch/>
        </p:blipFill>
        <p:spPr>
          <a:xfrm>
            <a:off x="8055599" y="587782"/>
            <a:ext cx="3217333" cy="1652907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EC0D38-D69C-4DE3-9CB9-54833B821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388" y="1362298"/>
            <a:ext cx="6176776" cy="3581400"/>
          </a:xfrm>
        </p:spPr>
        <p:txBody>
          <a:bodyPr>
            <a:normAutofit/>
          </a:bodyPr>
          <a:lstStyle/>
          <a:p>
            <a:r>
              <a:rPr lang="es-MX">
                <a:latin typeface="Abadi" panose="020B0604020104020204" pitchFamily="34" charset="0"/>
              </a:rPr>
              <a:t>En la planta baja esta un hermoso vestíbulo, la cocina con acabados de cemento pulido, estufa eléctrica de vitrocerámica, además hay una lavabo extra en el cuarto de trabajo y servicio con medio baño.</a:t>
            </a:r>
          </a:p>
          <a:p>
            <a:endParaRPr lang="es-MX">
              <a:latin typeface="Abadi" panose="020B0604020104020204" pitchFamily="34" charset="0"/>
            </a:endParaRPr>
          </a:p>
          <a:p>
            <a:r>
              <a:rPr lang="es-MX">
                <a:latin typeface="Abadi" panose="020B0604020104020204" pitchFamily="34" charset="0"/>
              </a:rPr>
              <a:t>Además cada propiedad tiene 2 lugares de estacionamiento y los divide un hermoso jardín de plantas locales y tropicales.</a:t>
            </a:r>
          </a:p>
        </p:txBody>
      </p:sp>
      <p:pic>
        <p:nvPicPr>
          <p:cNvPr id="5" name="Imagen 4" descr="Imagen que contiene interior, suelo, pared, techo&#10;&#10;Descripción generada automáticamente">
            <a:extLst>
              <a:ext uri="{FF2B5EF4-FFF2-40B4-BE49-F238E27FC236}">
                <a16:creationId xmlns:a16="http://schemas.microsoft.com/office/drawing/2014/main" id="{DD25D8AC-E011-44A9-9B18-2EE9AEDDF5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9707"/>
          <a:stretch/>
        </p:blipFill>
        <p:spPr>
          <a:xfrm>
            <a:off x="8061437" y="2401556"/>
            <a:ext cx="3211495" cy="1652907"/>
          </a:xfrm>
          <a:prstGeom prst="rect">
            <a:avLst/>
          </a:prstGeom>
        </p:spPr>
      </p:pic>
      <p:pic>
        <p:nvPicPr>
          <p:cNvPr id="10" name="Imagen 9" descr="Imagen que contiene suelo, interior, sala, pared&#10;&#10;Descripción generada automáticamente">
            <a:extLst>
              <a:ext uri="{FF2B5EF4-FFF2-40B4-BE49-F238E27FC236}">
                <a16:creationId xmlns:a16="http://schemas.microsoft.com/office/drawing/2014/main" id="{3EA9F597-3426-4310-93FB-80623A19E8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68" r="-2" b="-2"/>
          <a:stretch/>
        </p:blipFill>
        <p:spPr>
          <a:xfrm>
            <a:off x="8061437" y="4215330"/>
            <a:ext cx="3211495" cy="16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6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9DE59-6718-46B3-B072-F801AD43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0" y="685800"/>
            <a:ext cx="4495788" cy="1485900"/>
          </a:xfrm>
        </p:spPr>
        <p:txBody>
          <a:bodyPr>
            <a:normAutofit/>
          </a:bodyPr>
          <a:lstStyle/>
          <a:p>
            <a:r>
              <a:rPr lang="es-MX">
                <a:latin typeface="Abadi" panose="020B0604020104020204" pitchFamily="34" charset="0"/>
              </a:rPr>
              <a:t>Beneficios:</a:t>
            </a:r>
            <a:br>
              <a:rPr lang="es-MX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B53EDB-8F91-45AB-9891-414652460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9" y="2286000"/>
            <a:ext cx="4495788" cy="3886200"/>
          </a:xfrm>
        </p:spPr>
        <p:txBody>
          <a:bodyPr numCol="2">
            <a:normAutofit/>
          </a:bodyPr>
          <a:lstStyle/>
          <a:p>
            <a:r>
              <a:rPr lang="es-MX" sz="1400">
                <a:latin typeface="Abadi" panose="020B0604020104020204" pitchFamily="34" charset="0"/>
              </a:rPr>
              <a:t>2 Pisos</a:t>
            </a:r>
          </a:p>
          <a:p>
            <a:r>
              <a:rPr lang="es-MX" sz="1400">
                <a:latin typeface="Abadi" panose="020B0604020104020204" pitchFamily="34" charset="0"/>
              </a:rPr>
              <a:t>Aire Acondicionado</a:t>
            </a:r>
          </a:p>
          <a:p>
            <a:r>
              <a:rPr lang="es-MX" sz="1400">
                <a:latin typeface="Abadi" panose="020B0604020104020204" pitchFamily="34" charset="0"/>
              </a:rPr>
              <a:t>Parrilla</a:t>
            </a:r>
          </a:p>
          <a:p>
            <a:r>
              <a:rPr lang="es-MX" sz="1400">
                <a:latin typeface="Abadi" panose="020B0604020104020204" pitchFamily="34" charset="0"/>
              </a:rPr>
              <a:t>Ventiladores de Techo</a:t>
            </a:r>
          </a:p>
          <a:p>
            <a:r>
              <a:rPr lang="es-MX" sz="1400">
                <a:latin typeface="Abadi" panose="020B0604020104020204" pitchFamily="34" charset="0"/>
              </a:rPr>
              <a:t>Cuarto de Lavado</a:t>
            </a:r>
          </a:p>
          <a:p>
            <a:r>
              <a:rPr lang="es-MX" sz="1400">
                <a:latin typeface="Abadi" panose="020B0604020104020204" pitchFamily="34" charset="0"/>
              </a:rPr>
              <a:t>Estacionamiento Privado</a:t>
            </a:r>
          </a:p>
          <a:p>
            <a:r>
              <a:rPr lang="es-MX" sz="1400">
                <a:latin typeface="Abadi" panose="020B0604020104020204" pitchFamily="34" charset="0"/>
              </a:rPr>
              <a:t>Piscina</a:t>
            </a: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endParaRPr lang="es-MX" sz="1400">
              <a:latin typeface="Abadi" panose="020B0604020104020204" pitchFamily="34" charset="0"/>
            </a:endParaRPr>
          </a:p>
          <a:p>
            <a:r>
              <a:rPr lang="es-MX" sz="1400">
                <a:latin typeface="Abadi" panose="020B0604020104020204" pitchFamily="34" charset="0"/>
              </a:rPr>
              <a:t>Precio: 240,000 USD</a:t>
            </a:r>
          </a:p>
        </p:txBody>
      </p:sp>
      <p:pic>
        <p:nvPicPr>
          <p:cNvPr id="15" name="Imagen 14" descr="Imagen que contiene hierba, árbol, edificio, planta&#10;&#10;Descripción generada automáticamente">
            <a:extLst>
              <a:ext uri="{FF2B5EF4-FFF2-40B4-BE49-F238E27FC236}">
                <a16:creationId xmlns:a16="http://schemas.microsoft.com/office/drawing/2014/main" id="{28B4B6D4-6939-4A6B-B5DB-91BBDF2557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51" r="23670" b="-2"/>
          <a:stretch/>
        </p:blipFill>
        <p:spPr>
          <a:xfrm>
            <a:off x="6102096" y="4212707"/>
            <a:ext cx="3044952" cy="2645294"/>
          </a:xfrm>
          <a:prstGeom prst="rect">
            <a:avLst/>
          </a:prstGeom>
        </p:spPr>
      </p:pic>
      <p:pic>
        <p:nvPicPr>
          <p:cNvPr id="13" name="Imagen 12" descr="Imagen que contiene árbol, vasija, bañera, exterior&#10;&#10;Descripción generada automáticamente">
            <a:extLst>
              <a:ext uri="{FF2B5EF4-FFF2-40B4-BE49-F238E27FC236}">
                <a16:creationId xmlns:a16="http://schemas.microsoft.com/office/drawing/2014/main" id="{17D7006A-2A5D-45B8-A839-A8E7C2323B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75" r="-1" b="-1"/>
          <a:stretch/>
        </p:blipFill>
        <p:spPr>
          <a:xfrm>
            <a:off x="9147049" y="4203287"/>
            <a:ext cx="3044952" cy="2654714"/>
          </a:xfrm>
          <a:prstGeom prst="rect">
            <a:avLst/>
          </a:prstGeom>
        </p:spPr>
      </p:pic>
      <p:pic>
        <p:nvPicPr>
          <p:cNvPr id="11" name="Imagen 10" descr="Imagen que contiene suelo, interior, pared, sala&#10;&#10;Descripción generada automáticamente">
            <a:extLst>
              <a:ext uri="{FF2B5EF4-FFF2-40B4-BE49-F238E27FC236}">
                <a16:creationId xmlns:a16="http://schemas.microsoft.com/office/drawing/2014/main" id="{00CAFE75-54A0-45FD-B515-F6D5E6CBE6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51" b="-3"/>
          <a:stretch/>
        </p:blipFill>
        <p:spPr>
          <a:xfrm>
            <a:off x="6102096" y="10"/>
            <a:ext cx="6089904" cy="421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5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interior, pared, armario, suelo&#10;&#10;Descripción generada automáticamente">
            <a:extLst>
              <a:ext uri="{FF2B5EF4-FFF2-40B4-BE49-F238E27FC236}">
                <a16:creationId xmlns:a16="http://schemas.microsoft.com/office/drawing/2014/main" id="{90CAC568-E624-4C4B-BB5E-9A8E331A9D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619" r="1" b="24974"/>
          <a:stretch/>
        </p:blipFill>
        <p:spPr>
          <a:xfrm>
            <a:off x="4166504" y="10"/>
            <a:ext cx="8025495" cy="3067040"/>
          </a:xfrm>
          <a:prstGeom prst="rect">
            <a:avLst/>
          </a:prstGeom>
        </p:spPr>
      </p:pic>
      <p:pic>
        <p:nvPicPr>
          <p:cNvPr id="3" name="Imagen 2" descr="Imagen que contiene interior, suelo, pared, sala&#10;&#10;Descripción generada automáticamente">
            <a:extLst>
              <a:ext uri="{FF2B5EF4-FFF2-40B4-BE49-F238E27FC236}">
                <a16:creationId xmlns:a16="http://schemas.microsoft.com/office/drawing/2014/main" id="{81B0F57B-66D0-4457-A0DE-DAEB10BE88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22" r="-2" b="20715"/>
          <a:stretch/>
        </p:blipFill>
        <p:spPr>
          <a:xfrm>
            <a:off x="20" y="3790950"/>
            <a:ext cx="8305780" cy="3067051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518CE4-E4D4-4D8A-980F-6D692AC96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472"/>
            <a:ext cx="5155454" cy="4845530"/>
          </a:xfrm>
          <a:custGeom>
            <a:avLst/>
            <a:gdLst>
              <a:gd name="connsiteX0" fmla="*/ 0 w 5155454"/>
              <a:gd name="connsiteY0" fmla="*/ 0 h 4845530"/>
              <a:gd name="connsiteX1" fmla="*/ 4766270 w 5155454"/>
              <a:gd name="connsiteY1" fmla="*/ 0 h 4845530"/>
              <a:gd name="connsiteX2" fmla="*/ 4896671 w 5155454"/>
              <a:gd name="connsiteY2" fmla="*/ 270697 h 4845530"/>
              <a:gd name="connsiteX3" fmla="*/ 5155454 w 5155454"/>
              <a:gd name="connsiteY3" fmla="*/ 1552495 h 4845530"/>
              <a:gd name="connsiteX4" fmla="*/ 1862419 w 5155454"/>
              <a:gd name="connsiteY4" fmla="*/ 4845530 h 4845530"/>
              <a:gd name="connsiteX5" fmla="*/ 21252 w 5155454"/>
              <a:gd name="connsiteY5" fmla="*/ 4283132 h 4845530"/>
              <a:gd name="connsiteX6" fmla="*/ 0 w 5155454"/>
              <a:gd name="connsiteY6" fmla="*/ 4267240 h 484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5454" h="4845530">
                <a:moveTo>
                  <a:pt x="0" y="0"/>
                </a:moveTo>
                <a:lnTo>
                  <a:pt x="4766270" y="0"/>
                </a:lnTo>
                <a:lnTo>
                  <a:pt x="4896671" y="270697"/>
                </a:lnTo>
                <a:cubicBezTo>
                  <a:pt x="5063308" y="664671"/>
                  <a:pt x="5155454" y="1097822"/>
                  <a:pt x="5155454" y="1552495"/>
                </a:cubicBezTo>
                <a:cubicBezTo>
                  <a:pt x="5155454" y="3371188"/>
                  <a:pt x="3681112" y="4845530"/>
                  <a:pt x="1862419" y="4845530"/>
                </a:cubicBezTo>
                <a:cubicBezTo>
                  <a:pt x="1180409" y="4845530"/>
                  <a:pt x="546824" y="4638201"/>
                  <a:pt x="21252" y="4283132"/>
                </a:cubicBezTo>
                <a:lnTo>
                  <a:pt x="0" y="42672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 descr="Imagen que contiene exterior, hierba, carretera, edificio&#10;&#10;Descripción generada automáticamente">
            <a:extLst>
              <a:ext uri="{FF2B5EF4-FFF2-40B4-BE49-F238E27FC236}">
                <a16:creationId xmlns:a16="http://schemas.microsoft.com/office/drawing/2014/main" id="{862E7BD7-2F8B-44F4-8CB7-F3B64E466E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957" r="10084" b="2"/>
          <a:stretch/>
        </p:blipFill>
        <p:spPr>
          <a:xfrm>
            <a:off x="1" y="1"/>
            <a:ext cx="5017099" cy="4718647"/>
          </a:xfrm>
          <a:custGeom>
            <a:avLst/>
            <a:gdLst>
              <a:gd name="connsiteX0" fmla="*/ 0 w 5017099"/>
              <a:gd name="connsiteY0" fmla="*/ 0 h 4718647"/>
              <a:gd name="connsiteX1" fmla="*/ 4599738 w 5017099"/>
              <a:gd name="connsiteY1" fmla="*/ 0 h 4718647"/>
              <a:gd name="connsiteX2" fmla="*/ 4636346 w 5017099"/>
              <a:gd name="connsiteY2" fmla="*/ 60259 h 4718647"/>
              <a:gd name="connsiteX3" fmla="*/ 5017099 w 5017099"/>
              <a:gd name="connsiteY3" fmla="*/ 1563967 h 4718647"/>
              <a:gd name="connsiteX4" fmla="*/ 1862419 w 5017099"/>
              <a:gd name="connsiteY4" fmla="*/ 4718647 h 4718647"/>
              <a:gd name="connsiteX5" fmla="*/ 98607 w 5017099"/>
              <a:gd name="connsiteY5" fmla="*/ 4179877 h 4718647"/>
              <a:gd name="connsiteX6" fmla="*/ 0 w 5017099"/>
              <a:gd name="connsiteY6" fmla="*/ 4106140 h 471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7099" h="4718647">
                <a:moveTo>
                  <a:pt x="0" y="0"/>
                </a:moveTo>
                <a:lnTo>
                  <a:pt x="4599738" y="0"/>
                </a:lnTo>
                <a:lnTo>
                  <a:pt x="4636346" y="60259"/>
                </a:lnTo>
                <a:cubicBezTo>
                  <a:pt x="4879170" y="507256"/>
                  <a:pt x="5017099" y="1019504"/>
                  <a:pt x="5017099" y="1563967"/>
                </a:cubicBezTo>
                <a:cubicBezTo>
                  <a:pt x="5017099" y="3306249"/>
                  <a:pt x="3604701" y="4718647"/>
                  <a:pt x="1862419" y="4718647"/>
                </a:cubicBezTo>
                <a:cubicBezTo>
                  <a:pt x="1209063" y="4718647"/>
                  <a:pt x="602098" y="4520029"/>
                  <a:pt x="98607" y="4179877"/>
                </a:cubicBezTo>
                <a:lnTo>
                  <a:pt x="0" y="4106140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BF3E2-EB0E-40D6-8835-2367A5316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8480" y="1563968"/>
            <a:ext cx="6043520" cy="5294033"/>
          </a:xfrm>
          <a:custGeom>
            <a:avLst/>
            <a:gdLst>
              <a:gd name="connsiteX0" fmla="*/ 3600823 w 6043520"/>
              <a:gd name="connsiteY0" fmla="*/ 0 h 5294033"/>
              <a:gd name="connsiteX1" fmla="*/ 5891281 w 6043520"/>
              <a:gd name="connsiteY1" fmla="*/ 822253 h 5294033"/>
              <a:gd name="connsiteX2" fmla="*/ 6043520 w 6043520"/>
              <a:gd name="connsiteY2" fmla="*/ 960617 h 5294033"/>
              <a:gd name="connsiteX3" fmla="*/ 6043520 w 6043520"/>
              <a:gd name="connsiteY3" fmla="*/ 5294033 h 5294033"/>
              <a:gd name="connsiteX4" fmla="*/ 423445 w 6043520"/>
              <a:gd name="connsiteY4" fmla="*/ 5294033 h 5294033"/>
              <a:gd name="connsiteX5" fmla="*/ 282971 w 6043520"/>
              <a:gd name="connsiteY5" fmla="*/ 5002426 h 5294033"/>
              <a:gd name="connsiteX6" fmla="*/ 0 w 6043520"/>
              <a:gd name="connsiteY6" fmla="*/ 3600823 h 5294033"/>
              <a:gd name="connsiteX7" fmla="*/ 3600823 w 6043520"/>
              <a:gd name="connsiteY7" fmla="*/ 0 h 529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520" h="5294033">
                <a:moveTo>
                  <a:pt x="3600823" y="0"/>
                </a:moveTo>
                <a:cubicBezTo>
                  <a:pt x="4470871" y="0"/>
                  <a:pt x="5268847" y="308574"/>
                  <a:pt x="5891281" y="822253"/>
                </a:cubicBezTo>
                <a:lnTo>
                  <a:pt x="6043520" y="960617"/>
                </a:lnTo>
                <a:lnTo>
                  <a:pt x="6043520" y="5294033"/>
                </a:lnTo>
                <a:lnTo>
                  <a:pt x="423445" y="5294033"/>
                </a:lnTo>
                <a:lnTo>
                  <a:pt x="282971" y="5002426"/>
                </a:lnTo>
                <a:cubicBezTo>
                  <a:pt x="100759" y="4571630"/>
                  <a:pt x="0" y="4097993"/>
                  <a:pt x="0" y="3600823"/>
                </a:cubicBezTo>
                <a:cubicBezTo>
                  <a:pt x="0" y="1612143"/>
                  <a:pt x="1612143" y="0"/>
                  <a:pt x="36008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 descr="Imagen que contiene interior, suelo, pared, ventana&#10;&#10;Descripción generada automáticamente">
            <a:extLst>
              <a:ext uri="{FF2B5EF4-FFF2-40B4-BE49-F238E27FC236}">
                <a16:creationId xmlns:a16="http://schemas.microsoft.com/office/drawing/2014/main" id="{07F4FB02-51C8-48C0-A921-DC2C0FA604A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4104"/>
          <a:stretch/>
        </p:blipFill>
        <p:spPr>
          <a:xfrm>
            <a:off x="6283728" y="1699214"/>
            <a:ext cx="5908273" cy="5158786"/>
          </a:xfrm>
          <a:custGeom>
            <a:avLst/>
            <a:gdLst>
              <a:gd name="connsiteX0" fmla="*/ 3465576 w 5908273"/>
              <a:gd name="connsiteY0" fmla="*/ 0 h 5158786"/>
              <a:gd name="connsiteX1" fmla="*/ 5670004 w 5908273"/>
              <a:gd name="connsiteY1" fmla="*/ 791369 h 5158786"/>
              <a:gd name="connsiteX2" fmla="*/ 5908273 w 5908273"/>
              <a:gd name="connsiteY2" fmla="*/ 1007923 h 5158786"/>
              <a:gd name="connsiteX3" fmla="*/ 5908273 w 5908273"/>
              <a:gd name="connsiteY3" fmla="*/ 5158786 h 5158786"/>
              <a:gd name="connsiteX4" fmla="*/ 443374 w 5908273"/>
              <a:gd name="connsiteY4" fmla="*/ 5158786 h 5158786"/>
              <a:gd name="connsiteX5" fmla="*/ 418277 w 5908273"/>
              <a:gd name="connsiteY5" fmla="*/ 5117476 h 5158786"/>
              <a:gd name="connsiteX6" fmla="*/ 0 w 5908273"/>
              <a:gd name="connsiteY6" fmla="*/ 3465576 h 5158786"/>
              <a:gd name="connsiteX7" fmla="*/ 3465576 w 5908273"/>
              <a:gd name="connsiteY7" fmla="*/ 0 h 5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273" h="5158786">
                <a:moveTo>
                  <a:pt x="3465576" y="0"/>
                </a:moveTo>
                <a:cubicBezTo>
                  <a:pt x="4302945" y="0"/>
                  <a:pt x="5070948" y="296984"/>
                  <a:pt x="5670004" y="791369"/>
                </a:cubicBezTo>
                <a:lnTo>
                  <a:pt x="5908273" y="1007923"/>
                </a:lnTo>
                <a:lnTo>
                  <a:pt x="5908273" y="5158786"/>
                </a:lnTo>
                <a:lnTo>
                  <a:pt x="443374" y="5158786"/>
                </a:lnTo>
                <a:lnTo>
                  <a:pt x="418277" y="5117476"/>
                </a:lnTo>
                <a:cubicBezTo>
                  <a:pt x="151523" y="4626427"/>
                  <a:pt x="0" y="4063697"/>
                  <a:pt x="0" y="3465576"/>
                </a:cubicBezTo>
                <a:cubicBezTo>
                  <a:pt x="0" y="1551591"/>
                  <a:pt x="1551591" y="0"/>
                  <a:pt x="3465576" y="0"/>
                </a:cubicBez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81E86DD-89E6-42B2-8675-84B7C56BF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50534" y="1716727"/>
            <a:ext cx="4572000" cy="457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Imagen que contiene interior, pared, suelo, ventana&#10;&#10;Descripción generada automáticamente">
            <a:extLst>
              <a:ext uri="{FF2B5EF4-FFF2-40B4-BE49-F238E27FC236}">
                <a16:creationId xmlns:a16="http://schemas.microsoft.com/office/drawing/2014/main" id="{37461A1F-41C1-4A71-90E8-8C1E492755C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552" r="15450" b="3"/>
          <a:stretch/>
        </p:blipFill>
        <p:spPr>
          <a:xfrm>
            <a:off x="3287694" y="1853886"/>
            <a:ext cx="4297680" cy="4297680"/>
          </a:xfrm>
          <a:custGeom>
            <a:avLst/>
            <a:gdLst>
              <a:gd name="connsiteX0" fmla="*/ 2148840 w 4297680"/>
              <a:gd name="connsiteY0" fmla="*/ 0 h 4297680"/>
              <a:gd name="connsiteX1" fmla="*/ 4297680 w 4297680"/>
              <a:gd name="connsiteY1" fmla="*/ 2148840 h 4297680"/>
              <a:gd name="connsiteX2" fmla="*/ 2148840 w 4297680"/>
              <a:gd name="connsiteY2" fmla="*/ 4297680 h 4297680"/>
              <a:gd name="connsiteX3" fmla="*/ 0 w 4297680"/>
              <a:gd name="connsiteY3" fmla="*/ 2148840 h 4297680"/>
              <a:gd name="connsiteX4" fmla="*/ 2148840 w 4297680"/>
              <a:gd name="connsiteY4" fmla="*/ 0 h 42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7680" h="4297680">
                <a:moveTo>
                  <a:pt x="2148840" y="0"/>
                </a:moveTo>
                <a:cubicBezTo>
                  <a:pt x="3335612" y="0"/>
                  <a:pt x="4297680" y="962068"/>
                  <a:pt x="4297680" y="2148840"/>
                </a:cubicBezTo>
                <a:cubicBezTo>
                  <a:pt x="4297680" y="3335612"/>
                  <a:pt x="3335612" y="4297680"/>
                  <a:pt x="2148840" y="4297680"/>
                </a:cubicBezTo>
                <a:cubicBezTo>
                  <a:pt x="962068" y="4297680"/>
                  <a:pt x="0" y="3335612"/>
                  <a:pt x="0" y="2148840"/>
                </a:cubicBezTo>
                <a:cubicBezTo>
                  <a:pt x="0" y="962068"/>
                  <a:pt x="962068" y="0"/>
                  <a:pt x="214884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446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magen que contiene árbol, palmera, planta, exterior&#10;&#10;Descripción generada automáticamente">
            <a:extLst>
              <a:ext uri="{FF2B5EF4-FFF2-40B4-BE49-F238E27FC236}">
                <a16:creationId xmlns:a16="http://schemas.microsoft.com/office/drawing/2014/main" id="{D3FAE790-5F01-4B35-A272-002356724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09" r="-2" b="-2"/>
          <a:stretch/>
        </p:blipFill>
        <p:spPr>
          <a:xfrm>
            <a:off x="20" y="10"/>
            <a:ext cx="4003019" cy="3388883"/>
          </a:xfrm>
          <a:prstGeom prst="rect">
            <a:avLst/>
          </a:prstGeom>
        </p:spPr>
      </p:pic>
      <p:pic>
        <p:nvPicPr>
          <p:cNvPr id="7" name="Imagen 6" descr="Imagen que contiene interior, suelo, pared, sala&#10;&#10;Descripción generada automáticamente">
            <a:extLst>
              <a:ext uri="{FF2B5EF4-FFF2-40B4-BE49-F238E27FC236}">
                <a16:creationId xmlns:a16="http://schemas.microsoft.com/office/drawing/2014/main" id="{5594834F-7E01-4954-9373-65316C2F53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51" r="10915" b="2"/>
          <a:stretch/>
        </p:blipFill>
        <p:spPr>
          <a:xfrm>
            <a:off x="4094479" y="10"/>
            <a:ext cx="4014047" cy="3383270"/>
          </a:xfrm>
          <a:prstGeom prst="rect">
            <a:avLst/>
          </a:prstGeom>
        </p:spPr>
      </p:pic>
      <p:pic>
        <p:nvPicPr>
          <p:cNvPr id="15" name="Imagen 14" descr="Imagen que contiene edificio, planta, exterior, ventana&#10;&#10;Descripción generada automáticamente">
            <a:extLst>
              <a:ext uri="{FF2B5EF4-FFF2-40B4-BE49-F238E27FC236}">
                <a16:creationId xmlns:a16="http://schemas.microsoft.com/office/drawing/2014/main" id="{D25DF169-2DE8-45DC-A95D-8EB77C8C39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715" r="4715" b="-2"/>
          <a:stretch/>
        </p:blipFill>
        <p:spPr>
          <a:xfrm>
            <a:off x="8188960" y="10"/>
            <a:ext cx="4003039" cy="3383270"/>
          </a:xfrm>
          <a:prstGeom prst="rect">
            <a:avLst/>
          </a:prstGeom>
        </p:spPr>
      </p:pic>
      <p:pic>
        <p:nvPicPr>
          <p:cNvPr id="5" name="Imagen 4" descr="Imagen que contiene interior, suelo, pared, techo&#10;&#10;Descripción generada automáticamente">
            <a:extLst>
              <a:ext uri="{FF2B5EF4-FFF2-40B4-BE49-F238E27FC236}">
                <a16:creationId xmlns:a16="http://schemas.microsoft.com/office/drawing/2014/main" id="{1A586FE3-E5A1-46ED-81B5-EFD644FBCF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91" r="30281" b="3"/>
          <a:stretch/>
        </p:blipFill>
        <p:spPr>
          <a:xfrm>
            <a:off x="20" y="3469102"/>
            <a:ext cx="4003019" cy="3388893"/>
          </a:xfrm>
          <a:prstGeom prst="rect">
            <a:avLst/>
          </a:prstGeom>
        </p:spPr>
      </p:pic>
      <p:pic>
        <p:nvPicPr>
          <p:cNvPr id="11" name="Imagen 10" descr="Imagen que contiene suelo, interior, pared, sala&#10;&#10;Descripción generada automáticamente">
            <a:extLst>
              <a:ext uri="{FF2B5EF4-FFF2-40B4-BE49-F238E27FC236}">
                <a16:creationId xmlns:a16="http://schemas.microsoft.com/office/drawing/2014/main" id="{E49A6B30-658A-4EF6-9ADD-F114841EC4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8134" b="-2"/>
          <a:stretch/>
        </p:blipFill>
        <p:spPr>
          <a:xfrm>
            <a:off x="4094479" y="3469102"/>
            <a:ext cx="4014047" cy="338328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437DE0-C5C0-4B7B-94D5-245991183D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495" r="22837" b="2"/>
          <a:stretch/>
        </p:blipFill>
        <p:spPr>
          <a:xfrm rot="5400000">
            <a:off x="8501536" y="3167531"/>
            <a:ext cx="3388893" cy="399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6754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159</Words>
  <Application>Microsoft Macintosh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Abadi</vt:lpstr>
      <vt:lpstr>Calibri</vt:lpstr>
      <vt:lpstr>Franklin Gothic Book</vt:lpstr>
      <vt:lpstr>Recorte</vt:lpstr>
      <vt:lpstr>Rosa &amp; Alba </vt:lpstr>
      <vt:lpstr>Presentación de PowerPoint</vt:lpstr>
      <vt:lpstr>Presentación de PowerPoint</vt:lpstr>
      <vt:lpstr>Beneficios: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Rosa &amp; Alba </dc:title>
  <dc:creator>Itzel Mendieta Balboa</dc:creator>
  <cp:lastModifiedBy>Rodolfo García</cp:lastModifiedBy>
  <cp:revision>3</cp:revision>
  <cp:lastPrinted>2019-10-14T23:35:52Z</cp:lastPrinted>
  <dcterms:created xsi:type="dcterms:W3CDTF">2019-02-08T18:21:26Z</dcterms:created>
  <dcterms:modified xsi:type="dcterms:W3CDTF">2019-10-14T23:36:25Z</dcterms:modified>
</cp:coreProperties>
</file>